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6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072">
          <p15:clr>
            <a:srgbClr val="A4A3A4"/>
          </p15:clr>
        </p15:guide>
        <p15:guide id="2" pos="16128">
          <p15:clr>
            <a:srgbClr val="A4A3A4"/>
          </p15:clr>
        </p15:guide>
        <p15:guide id="3" orient="horz" pos="10368">
          <p15:clr>
            <a:srgbClr val="A4A3A4"/>
          </p15:clr>
        </p15:guide>
        <p15:guide id="4"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ajie Yang" initials="HY" lastIdx="2" clrIdx="0">
    <p:extLst/>
  </p:cmAuthor>
  <p:cmAuthor id="2" name="LmW" initials="L" lastIdx="7" clrIdx="1">
    <p:extLst>
      <p:ext uri="{19B8F6BF-5375-455C-9EA6-DF929625EA0E}">
        <p15:presenceInfo xmlns:p15="http://schemas.microsoft.com/office/powerpoint/2012/main" userId="LmW"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06" autoAdjust="0"/>
    <p:restoredTop sz="89869" autoAdjust="0"/>
  </p:normalViewPr>
  <p:slideViewPr>
    <p:cSldViewPr snapToGrid="0">
      <p:cViewPr>
        <p:scale>
          <a:sx n="75" d="100"/>
          <a:sy n="75" d="100"/>
        </p:scale>
        <p:origin x="-13968" y="-6000"/>
      </p:cViewPr>
      <p:guideLst>
        <p:guide orient="horz" pos="9072"/>
        <p:guide pos="16128"/>
        <p:guide orient="horz" pos="10368"/>
        <p:guide pos="13824"/>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FEC379-7AC3-41DF-8B7C-8978EB484744}" type="datetimeFigureOut">
              <a:rPr lang="en-US" smtClean="0"/>
              <a:t>1/16/2019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7612D8-C833-471D-88BA-C668864CD0B6}" type="slidenum">
              <a:rPr lang="en-US" smtClean="0"/>
              <a:t>‹#›</a:t>
            </a:fld>
            <a:endParaRPr lang="en-US"/>
          </a:p>
        </p:txBody>
      </p:sp>
    </p:spTree>
    <p:extLst>
      <p:ext uri="{BB962C8B-B14F-4D97-AF65-F5344CB8AC3E}">
        <p14:creationId xmlns:p14="http://schemas.microsoft.com/office/powerpoint/2010/main" val="4234853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7612D8-C833-471D-88BA-C668864CD0B6}" type="slidenum">
              <a:rPr lang="en-US" smtClean="0"/>
              <a:t>1</a:t>
            </a:fld>
            <a:endParaRPr lang="en-US"/>
          </a:p>
        </p:txBody>
      </p:sp>
    </p:spTree>
    <p:extLst>
      <p:ext uri="{BB962C8B-B14F-4D97-AF65-F5344CB8AC3E}">
        <p14:creationId xmlns:p14="http://schemas.microsoft.com/office/powerpoint/2010/main" val="2022242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0" y="5387343"/>
            <a:ext cx="32918400" cy="1146048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5486400" y="17289784"/>
            <a:ext cx="32918400" cy="7947657"/>
          </a:xfrm>
        </p:spPr>
        <p:txBody>
          <a:bodyPr/>
          <a:lstStyle>
            <a:lvl1pPr marL="0" indent="0" algn="ctr">
              <a:buNone/>
              <a:defRPr sz="10080"/>
            </a:lvl1pPr>
            <a:lvl2pPr marL="1920312" indent="0" algn="ctr">
              <a:buNone/>
              <a:defRPr sz="8400"/>
            </a:lvl2pPr>
            <a:lvl3pPr marL="3840624" indent="0" algn="ctr">
              <a:buNone/>
              <a:defRPr sz="7560"/>
            </a:lvl3pPr>
            <a:lvl4pPr marL="5760936" indent="0" algn="ctr">
              <a:buNone/>
              <a:defRPr sz="6720"/>
            </a:lvl4pPr>
            <a:lvl5pPr marL="7681248" indent="0" algn="ctr">
              <a:buNone/>
              <a:defRPr sz="6720"/>
            </a:lvl5pPr>
            <a:lvl6pPr marL="9601560" indent="0" algn="ctr">
              <a:buNone/>
              <a:defRPr sz="6720"/>
            </a:lvl6pPr>
            <a:lvl7pPr marL="11521872" indent="0" algn="ctr">
              <a:buNone/>
              <a:defRPr sz="6720"/>
            </a:lvl7pPr>
            <a:lvl8pPr marL="13442184" indent="0" algn="ctr">
              <a:buNone/>
              <a:defRPr sz="6720"/>
            </a:lvl8pPr>
            <a:lvl9pPr marL="15362496"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C1E944-42AA-4A29-8257-6595AB2940EC}"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DEE2C-4D29-4463-B8CE-341C703D5E46}" type="slidenum">
              <a:rPr lang="en-US" smtClean="0"/>
              <a:t>‹#›</a:t>
            </a:fld>
            <a:endParaRPr lang="en-US"/>
          </a:p>
        </p:txBody>
      </p:sp>
    </p:spTree>
    <p:extLst>
      <p:ext uri="{BB962C8B-B14F-4D97-AF65-F5344CB8AC3E}">
        <p14:creationId xmlns:p14="http://schemas.microsoft.com/office/powerpoint/2010/main" val="575896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C1E944-42AA-4A29-8257-6595AB2940EC}"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DEE2C-4D29-4463-B8CE-341C703D5E46}" type="slidenum">
              <a:rPr lang="en-US" smtClean="0"/>
              <a:t>‹#›</a:t>
            </a:fld>
            <a:endParaRPr lang="en-US"/>
          </a:p>
        </p:txBody>
      </p:sp>
    </p:spTree>
    <p:extLst>
      <p:ext uri="{BB962C8B-B14F-4D97-AF65-F5344CB8AC3E}">
        <p14:creationId xmlns:p14="http://schemas.microsoft.com/office/powerpoint/2010/main" val="1887954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7" y="1752601"/>
            <a:ext cx="9464043" cy="2789682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0" y="1752601"/>
            <a:ext cx="27843483" cy="2789682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C1E944-42AA-4A29-8257-6595AB2940EC}"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DEE2C-4D29-4463-B8CE-341C703D5E46}" type="slidenum">
              <a:rPr lang="en-US" smtClean="0"/>
              <a:t>‹#›</a:t>
            </a:fld>
            <a:endParaRPr lang="en-US"/>
          </a:p>
        </p:txBody>
      </p:sp>
    </p:spTree>
    <p:extLst>
      <p:ext uri="{BB962C8B-B14F-4D97-AF65-F5344CB8AC3E}">
        <p14:creationId xmlns:p14="http://schemas.microsoft.com/office/powerpoint/2010/main" val="17903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C1E944-42AA-4A29-8257-6595AB2940EC}"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DEE2C-4D29-4463-B8CE-341C703D5E46}" type="slidenum">
              <a:rPr lang="en-US" smtClean="0"/>
              <a:t>‹#›</a:t>
            </a:fld>
            <a:endParaRPr lang="en-US"/>
          </a:p>
        </p:txBody>
      </p:sp>
    </p:spTree>
    <p:extLst>
      <p:ext uri="{BB962C8B-B14F-4D97-AF65-F5344CB8AC3E}">
        <p14:creationId xmlns:p14="http://schemas.microsoft.com/office/powerpoint/2010/main" val="73704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58" y="8206752"/>
            <a:ext cx="37856160" cy="13693137"/>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2994658" y="22029432"/>
            <a:ext cx="37856160" cy="7200897"/>
          </a:xfrm>
        </p:spPr>
        <p:txBody>
          <a:bodyPr/>
          <a:lstStyle>
            <a:lvl1pPr marL="0" indent="0">
              <a:buNone/>
              <a:defRPr sz="10080">
                <a:solidFill>
                  <a:schemeClr val="tx1">
                    <a:tint val="75000"/>
                  </a:schemeClr>
                </a:solidFill>
              </a:defRPr>
            </a:lvl1pPr>
            <a:lvl2pPr marL="1920312" indent="0">
              <a:buNone/>
              <a:defRPr sz="8400">
                <a:solidFill>
                  <a:schemeClr val="tx1">
                    <a:tint val="75000"/>
                  </a:schemeClr>
                </a:solidFill>
              </a:defRPr>
            </a:lvl2pPr>
            <a:lvl3pPr marL="3840624" indent="0">
              <a:buNone/>
              <a:defRPr sz="7560">
                <a:solidFill>
                  <a:schemeClr val="tx1">
                    <a:tint val="75000"/>
                  </a:schemeClr>
                </a:solidFill>
              </a:defRPr>
            </a:lvl3pPr>
            <a:lvl4pPr marL="5760936" indent="0">
              <a:buNone/>
              <a:defRPr sz="6720">
                <a:solidFill>
                  <a:schemeClr val="tx1">
                    <a:tint val="75000"/>
                  </a:schemeClr>
                </a:solidFill>
              </a:defRPr>
            </a:lvl4pPr>
            <a:lvl5pPr marL="7681248" indent="0">
              <a:buNone/>
              <a:defRPr sz="6720">
                <a:solidFill>
                  <a:schemeClr val="tx1">
                    <a:tint val="75000"/>
                  </a:schemeClr>
                </a:solidFill>
              </a:defRPr>
            </a:lvl5pPr>
            <a:lvl6pPr marL="9601560" indent="0">
              <a:buNone/>
              <a:defRPr sz="6720">
                <a:solidFill>
                  <a:schemeClr val="tx1">
                    <a:tint val="75000"/>
                  </a:schemeClr>
                </a:solidFill>
              </a:defRPr>
            </a:lvl6pPr>
            <a:lvl7pPr marL="11521872" indent="0">
              <a:buNone/>
              <a:defRPr sz="6720">
                <a:solidFill>
                  <a:schemeClr val="tx1">
                    <a:tint val="75000"/>
                  </a:schemeClr>
                </a:solidFill>
              </a:defRPr>
            </a:lvl7pPr>
            <a:lvl8pPr marL="13442184" indent="0">
              <a:buNone/>
              <a:defRPr sz="6720">
                <a:solidFill>
                  <a:schemeClr val="tx1">
                    <a:tint val="75000"/>
                  </a:schemeClr>
                </a:solidFill>
              </a:defRPr>
            </a:lvl8pPr>
            <a:lvl9pPr marL="15362496" indent="0">
              <a:buNone/>
              <a:defRPr sz="67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C1E944-42AA-4A29-8257-6595AB2940EC}"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DEE2C-4D29-4463-B8CE-341C703D5E46}" type="slidenum">
              <a:rPr lang="en-US" smtClean="0"/>
              <a:t>‹#›</a:t>
            </a:fld>
            <a:endParaRPr lang="en-US"/>
          </a:p>
        </p:txBody>
      </p:sp>
    </p:spTree>
    <p:extLst>
      <p:ext uri="{BB962C8B-B14F-4D97-AF65-F5344CB8AC3E}">
        <p14:creationId xmlns:p14="http://schemas.microsoft.com/office/powerpoint/2010/main" val="2013852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1"/>
            <a:ext cx="18653760" cy="20886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1"/>
            <a:ext cx="18653760" cy="20886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C1E944-42AA-4A29-8257-6595AB2940EC}" type="datetimeFigureOut">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DEE2C-4D29-4463-B8CE-341C703D5E46}" type="slidenum">
              <a:rPr lang="en-US" smtClean="0"/>
              <a:t>‹#›</a:t>
            </a:fld>
            <a:endParaRPr lang="en-US"/>
          </a:p>
        </p:txBody>
      </p:sp>
    </p:spTree>
    <p:extLst>
      <p:ext uri="{BB962C8B-B14F-4D97-AF65-F5344CB8AC3E}">
        <p14:creationId xmlns:p14="http://schemas.microsoft.com/office/powerpoint/2010/main" val="1085002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9" y="1752609"/>
            <a:ext cx="37856160" cy="6362703"/>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39" y="8069584"/>
            <a:ext cx="18568032" cy="3954777"/>
          </a:xfrm>
        </p:spPr>
        <p:txBody>
          <a:bodyPr anchor="b"/>
          <a:lstStyle>
            <a:lvl1pPr marL="0" indent="0">
              <a:buNone/>
              <a:defRPr sz="10080" b="1"/>
            </a:lvl1pPr>
            <a:lvl2pPr marL="1920312" indent="0">
              <a:buNone/>
              <a:defRPr sz="8400" b="1"/>
            </a:lvl2pPr>
            <a:lvl3pPr marL="3840624" indent="0">
              <a:buNone/>
              <a:defRPr sz="7560" b="1"/>
            </a:lvl3pPr>
            <a:lvl4pPr marL="5760936" indent="0">
              <a:buNone/>
              <a:defRPr sz="6720" b="1"/>
            </a:lvl4pPr>
            <a:lvl5pPr marL="7681248" indent="0">
              <a:buNone/>
              <a:defRPr sz="6720" b="1"/>
            </a:lvl5pPr>
            <a:lvl6pPr marL="9601560" indent="0">
              <a:buNone/>
              <a:defRPr sz="6720" b="1"/>
            </a:lvl6pPr>
            <a:lvl7pPr marL="11521872" indent="0">
              <a:buNone/>
              <a:defRPr sz="6720" b="1"/>
            </a:lvl7pPr>
            <a:lvl8pPr marL="13442184" indent="0">
              <a:buNone/>
              <a:defRPr sz="6720" b="1"/>
            </a:lvl8pPr>
            <a:lvl9pPr marL="15362496" indent="0">
              <a:buNone/>
              <a:defRPr sz="6720" b="1"/>
            </a:lvl9pPr>
          </a:lstStyle>
          <a:p>
            <a:pPr lvl="0"/>
            <a:r>
              <a:rPr lang="en-US"/>
              <a:t>Edit Master text styles</a:t>
            </a:r>
          </a:p>
        </p:txBody>
      </p:sp>
      <p:sp>
        <p:nvSpPr>
          <p:cNvPr id="4" name="Content Placeholder 3"/>
          <p:cNvSpPr>
            <a:spLocks noGrp="1"/>
          </p:cNvSpPr>
          <p:nvPr>
            <p:ph sz="half" idx="2"/>
          </p:nvPr>
        </p:nvSpPr>
        <p:spPr>
          <a:xfrm>
            <a:off x="3023239" y="12024361"/>
            <a:ext cx="18568032" cy="176860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0" y="8069584"/>
            <a:ext cx="18659479" cy="3954777"/>
          </a:xfrm>
        </p:spPr>
        <p:txBody>
          <a:bodyPr anchor="b"/>
          <a:lstStyle>
            <a:lvl1pPr marL="0" indent="0">
              <a:buNone/>
              <a:defRPr sz="10080" b="1"/>
            </a:lvl1pPr>
            <a:lvl2pPr marL="1920312" indent="0">
              <a:buNone/>
              <a:defRPr sz="8400" b="1"/>
            </a:lvl2pPr>
            <a:lvl3pPr marL="3840624" indent="0">
              <a:buNone/>
              <a:defRPr sz="7560" b="1"/>
            </a:lvl3pPr>
            <a:lvl4pPr marL="5760936" indent="0">
              <a:buNone/>
              <a:defRPr sz="6720" b="1"/>
            </a:lvl4pPr>
            <a:lvl5pPr marL="7681248" indent="0">
              <a:buNone/>
              <a:defRPr sz="6720" b="1"/>
            </a:lvl5pPr>
            <a:lvl6pPr marL="9601560" indent="0">
              <a:buNone/>
              <a:defRPr sz="6720" b="1"/>
            </a:lvl6pPr>
            <a:lvl7pPr marL="11521872" indent="0">
              <a:buNone/>
              <a:defRPr sz="6720" b="1"/>
            </a:lvl7pPr>
            <a:lvl8pPr marL="13442184" indent="0">
              <a:buNone/>
              <a:defRPr sz="6720" b="1"/>
            </a:lvl8pPr>
            <a:lvl9pPr marL="15362496" indent="0">
              <a:buNone/>
              <a:defRPr sz="6720" b="1"/>
            </a:lvl9pPr>
          </a:lstStyle>
          <a:p>
            <a:pPr lvl="0"/>
            <a:r>
              <a:rPr lang="en-US"/>
              <a:t>Edit Master text styles</a:t>
            </a:r>
          </a:p>
        </p:txBody>
      </p:sp>
      <p:sp>
        <p:nvSpPr>
          <p:cNvPr id="6" name="Content Placeholder 5"/>
          <p:cNvSpPr>
            <a:spLocks noGrp="1"/>
          </p:cNvSpPr>
          <p:nvPr>
            <p:ph sz="quarter" idx="4"/>
          </p:nvPr>
        </p:nvSpPr>
        <p:spPr>
          <a:xfrm>
            <a:off x="22219920" y="12024361"/>
            <a:ext cx="18659479" cy="176860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C1E944-42AA-4A29-8257-6595AB2940EC}" type="datetimeFigureOut">
              <a:rPr lang="en-US" smtClean="0"/>
              <a:t>1/16/2019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BDEE2C-4D29-4463-B8CE-341C703D5E46}" type="slidenum">
              <a:rPr lang="en-US" smtClean="0"/>
              <a:t>‹#›</a:t>
            </a:fld>
            <a:endParaRPr lang="en-US"/>
          </a:p>
        </p:txBody>
      </p:sp>
    </p:spTree>
    <p:extLst>
      <p:ext uri="{BB962C8B-B14F-4D97-AF65-F5344CB8AC3E}">
        <p14:creationId xmlns:p14="http://schemas.microsoft.com/office/powerpoint/2010/main" val="4000899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C1E944-42AA-4A29-8257-6595AB2940EC}" type="datetimeFigureOut">
              <a:rPr lang="en-US" smtClean="0"/>
              <a:t>1/16/2019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BDEE2C-4D29-4463-B8CE-341C703D5E46}" type="slidenum">
              <a:rPr lang="en-US" smtClean="0"/>
              <a:t>‹#›</a:t>
            </a:fld>
            <a:endParaRPr lang="en-US"/>
          </a:p>
        </p:txBody>
      </p:sp>
    </p:spTree>
    <p:extLst>
      <p:ext uri="{BB962C8B-B14F-4D97-AF65-F5344CB8AC3E}">
        <p14:creationId xmlns:p14="http://schemas.microsoft.com/office/powerpoint/2010/main" val="2543274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898336" y="522516"/>
            <a:ext cx="42280114" cy="423817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
        <p:nvSpPr>
          <p:cNvPr id="6" name="Rectangle 5"/>
          <p:cNvSpPr/>
          <p:nvPr userDrawn="1"/>
        </p:nvSpPr>
        <p:spPr>
          <a:xfrm>
            <a:off x="898336" y="3251200"/>
            <a:ext cx="42280114" cy="3135086"/>
          </a:xfrm>
          <a:prstGeom prst="rect">
            <a:avLst/>
          </a:prstGeom>
          <a:solidFill>
            <a:schemeClr val="accent1">
              <a:lumMod val="40000"/>
              <a:lumOff val="60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Tree>
    <p:extLst>
      <p:ext uri="{BB962C8B-B14F-4D97-AF65-F5344CB8AC3E}">
        <p14:creationId xmlns:p14="http://schemas.microsoft.com/office/powerpoint/2010/main" val="28591206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46" y="2194560"/>
            <a:ext cx="14156050" cy="768096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18659489" y="4739649"/>
            <a:ext cx="22219920" cy="233934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46" y="9875521"/>
            <a:ext cx="14156050" cy="18295623"/>
          </a:xfrm>
        </p:spPr>
        <p:txBody>
          <a:bodyPr/>
          <a:lstStyle>
            <a:lvl1pPr marL="0" indent="0">
              <a:buNone/>
              <a:defRPr sz="6720"/>
            </a:lvl1pPr>
            <a:lvl2pPr marL="1920312" indent="0">
              <a:buNone/>
              <a:defRPr sz="5880"/>
            </a:lvl2pPr>
            <a:lvl3pPr marL="3840624" indent="0">
              <a:buNone/>
              <a:defRPr sz="5040"/>
            </a:lvl3pPr>
            <a:lvl4pPr marL="5760936" indent="0">
              <a:buNone/>
              <a:defRPr sz="4200"/>
            </a:lvl4pPr>
            <a:lvl5pPr marL="7681248" indent="0">
              <a:buNone/>
              <a:defRPr sz="4200"/>
            </a:lvl5pPr>
            <a:lvl6pPr marL="9601560" indent="0">
              <a:buNone/>
              <a:defRPr sz="4200"/>
            </a:lvl6pPr>
            <a:lvl7pPr marL="11521872" indent="0">
              <a:buNone/>
              <a:defRPr sz="4200"/>
            </a:lvl7pPr>
            <a:lvl8pPr marL="13442184" indent="0">
              <a:buNone/>
              <a:defRPr sz="4200"/>
            </a:lvl8pPr>
            <a:lvl9pPr marL="15362496" indent="0">
              <a:buNone/>
              <a:defRPr sz="4200"/>
            </a:lvl9pPr>
          </a:lstStyle>
          <a:p>
            <a:pPr lvl="0"/>
            <a:r>
              <a:rPr lang="en-US"/>
              <a:t>Edit Master text styles</a:t>
            </a:r>
          </a:p>
        </p:txBody>
      </p:sp>
      <p:sp>
        <p:nvSpPr>
          <p:cNvPr id="5" name="Date Placeholder 4"/>
          <p:cNvSpPr>
            <a:spLocks noGrp="1"/>
          </p:cNvSpPr>
          <p:nvPr>
            <p:ph type="dt" sz="half" idx="10"/>
          </p:nvPr>
        </p:nvSpPr>
        <p:spPr/>
        <p:txBody>
          <a:bodyPr/>
          <a:lstStyle/>
          <a:p>
            <a:fld id="{92C1E944-42AA-4A29-8257-6595AB2940EC}" type="datetimeFigureOut">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DEE2C-4D29-4463-B8CE-341C703D5E46}" type="slidenum">
              <a:rPr lang="en-US" smtClean="0"/>
              <a:t>‹#›</a:t>
            </a:fld>
            <a:endParaRPr lang="en-US"/>
          </a:p>
        </p:txBody>
      </p:sp>
    </p:spTree>
    <p:extLst>
      <p:ext uri="{BB962C8B-B14F-4D97-AF65-F5344CB8AC3E}">
        <p14:creationId xmlns:p14="http://schemas.microsoft.com/office/powerpoint/2010/main" val="2588537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46" y="2194560"/>
            <a:ext cx="14156050" cy="768096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89" y="4739649"/>
            <a:ext cx="22219920" cy="23393400"/>
          </a:xfrm>
        </p:spPr>
        <p:txBody>
          <a:bodyPr anchor="t"/>
          <a:lstStyle>
            <a:lvl1pPr marL="0" indent="0">
              <a:buNone/>
              <a:defRPr sz="13440"/>
            </a:lvl1pPr>
            <a:lvl2pPr marL="1920312" indent="0">
              <a:buNone/>
              <a:defRPr sz="11760"/>
            </a:lvl2pPr>
            <a:lvl3pPr marL="3840624" indent="0">
              <a:buNone/>
              <a:defRPr sz="10080"/>
            </a:lvl3pPr>
            <a:lvl4pPr marL="5760936" indent="0">
              <a:buNone/>
              <a:defRPr sz="8400"/>
            </a:lvl4pPr>
            <a:lvl5pPr marL="7681248" indent="0">
              <a:buNone/>
              <a:defRPr sz="8400"/>
            </a:lvl5pPr>
            <a:lvl6pPr marL="9601560" indent="0">
              <a:buNone/>
              <a:defRPr sz="8400"/>
            </a:lvl6pPr>
            <a:lvl7pPr marL="11521872" indent="0">
              <a:buNone/>
              <a:defRPr sz="8400"/>
            </a:lvl7pPr>
            <a:lvl8pPr marL="13442184" indent="0">
              <a:buNone/>
              <a:defRPr sz="8400"/>
            </a:lvl8pPr>
            <a:lvl9pPr marL="15362496"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3023246" y="9875521"/>
            <a:ext cx="14156050" cy="18295623"/>
          </a:xfrm>
        </p:spPr>
        <p:txBody>
          <a:bodyPr/>
          <a:lstStyle>
            <a:lvl1pPr marL="0" indent="0">
              <a:buNone/>
              <a:defRPr sz="6720"/>
            </a:lvl1pPr>
            <a:lvl2pPr marL="1920312" indent="0">
              <a:buNone/>
              <a:defRPr sz="5880"/>
            </a:lvl2pPr>
            <a:lvl3pPr marL="3840624" indent="0">
              <a:buNone/>
              <a:defRPr sz="5040"/>
            </a:lvl3pPr>
            <a:lvl4pPr marL="5760936" indent="0">
              <a:buNone/>
              <a:defRPr sz="4200"/>
            </a:lvl4pPr>
            <a:lvl5pPr marL="7681248" indent="0">
              <a:buNone/>
              <a:defRPr sz="4200"/>
            </a:lvl5pPr>
            <a:lvl6pPr marL="9601560" indent="0">
              <a:buNone/>
              <a:defRPr sz="4200"/>
            </a:lvl6pPr>
            <a:lvl7pPr marL="11521872" indent="0">
              <a:buNone/>
              <a:defRPr sz="4200"/>
            </a:lvl7pPr>
            <a:lvl8pPr marL="13442184" indent="0">
              <a:buNone/>
              <a:defRPr sz="4200"/>
            </a:lvl8pPr>
            <a:lvl9pPr marL="15362496" indent="0">
              <a:buNone/>
              <a:defRPr sz="4200"/>
            </a:lvl9pPr>
          </a:lstStyle>
          <a:p>
            <a:pPr lvl="0"/>
            <a:r>
              <a:rPr lang="en-US"/>
              <a:t>Edit Master text styles</a:t>
            </a:r>
          </a:p>
        </p:txBody>
      </p:sp>
      <p:sp>
        <p:nvSpPr>
          <p:cNvPr id="5" name="Date Placeholder 4"/>
          <p:cNvSpPr>
            <a:spLocks noGrp="1"/>
          </p:cNvSpPr>
          <p:nvPr>
            <p:ph type="dt" sz="half" idx="10"/>
          </p:nvPr>
        </p:nvSpPr>
        <p:spPr/>
        <p:txBody>
          <a:bodyPr/>
          <a:lstStyle/>
          <a:p>
            <a:fld id="{92C1E944-42AA-4A29-8257-6595AB2940EC}" type="datetimeFigureOut">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DEE2C-4D29-4463-B8CE-341C703D5E46}" type="slidenum">
              <a:rPr lang="en-US" smtClean="0"/>
              <a:t>‹#›</a:t>
            </a:fld>
            <a:endParaRPr lang="en-US"/>
          </a:p>
        </p:txBody>
      </p:sp>
    </p:spTree>
    <p:extLst>
      <p:ext uri="{BB962C8B-B14F-4D97-AF65-F5344CB8AC3E}">
        <p14:creationId xmlns:p14="http://schemas.microsoft.com/office/powerpoint/2010/main" val="1796598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9"/>
            <a:ext cx="37856160" cy="636270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1"/>
            <a:ext cx="37856160" cy="2088642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9"/>
            <a:ext cx="9875520" cy="1752600"/>
          </a:xfrm>
          <a:prstGeom prst="rect">
            <a:avLst/>
          </a:prstGeom>
        </p:spPr>
        <p:txBody>
          <a:bodyPr vert="horz" lIns="91440" tIns="45720" rIns="91440" bIns="45720" rtlCol="0" anchor="ctr"/>
          <a:lstStyle>
            <a:lvl1pPr algn="l">
              <a:defRPr sz="5040">
                <a:solidFill>
                  <a:schemeClr val="tx1">
                    <a:tint val="75000"/>
                  </a:schemeClr>
                </a:solidFill>
              </a:defRPr>
            </a:lvl1pPr>
          </a:lstStyle>
          <a:p>
            <a:fld id="{92C1E944-42AA-4A29-8257-6595AB2940EC}" type="datetimeFigureOut">
              <a:rPr lang="en-US" smtClean="0"/>
              <a:t>1/16/2019</a:t>
            </a:fld>
            <a:endParaRPr lang="en-US"/>
          </a:p>
        </p:txBody>
      </p:sp>
      <p:sp>
        <p:nvSpPr>
          <p:cNvPr id="5" name="Footer Placeholder 4"/>
          <p:cNvSpPr>
            <a:spLocks noGrp="1"/>
          </p:cNvSpPr>
          <p:nvPr>
            <p:ph type="ftr" sz="quarter" idx="3"/>
          </p:nvPr>
        </p:nvSpPr>
        <p:spPr>
          <a:xfrm>
            <a:off x="14538960" y="30510489"/>
            <a:ext cx="14813280" cy="17526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9"/>
            <a:ext cx="9875520" cy="1752600"/>
          </a:xfrm>
          <a:prstGeom prst="rect">
            <a:avLst/>
          </a:prstGeom>
        </p:spPr>
        <p:txBody>
          <a:bodyPr vert="horz" lIns="91440" tIns="45720" rIns="91440" bIns="45720" rtlCol="0" anchor="ctr"/>
          <a:lstStyle>
            <a:lvl1pPr algn="r">
              <a:defRPr sz="5040">
                <a:solidFill>
                  <a:schemeClr val="tx1">
                    <a:tint val="75000"/>
                  </a:schemeClr>
                </a:solidFill>
              </a:defRPr>
            </a:lvl1pPr>
          </a:lstStyle>
          <a:p>
            <a:fld id="{5FBDEE2C-4D29-4463-B8CE-341C703D5E46}" type="slidenum">
              <a:rPr lang="en-US" smtClean="0"/>
              <a:t>‹#›</a:t>
            </a:fld>
            <a:endParaRPr lang="en-US"/>
          </a:p>
        </p:txBody>
      </p:sp>
    </p:spTree>
    <p:extLst>
      <p:ext uri="{BB962C8B-B14F-4D97-AF65-F5344CB8AC3E}">
        <p14:creationId xmlns:p14="http://schemas.microsoft.com/office/powerpoint/2010/main" val="26462009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3840624"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60" indent="-960160" algn="l" defTabSz="3840624"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472" indent="-960160" algn="l" defTabSz="3840624" rtl="0" eaLnBrk="1" latinLnBrk="0" hangingPunct="1">
        <a:lnSpc>
          <a:spcPct val="90000"/>
        </a:lnSpc>
        <a:spcBef>
          <a:spcPts val="2104"/>
        </a:spcBef>
        <a:buFont typeface="Arial" panose="020B0604020202020204" pitchFamily="34" charset="0"/>
        <a:buChar char="•"/>
        <a:defRPr sz="10080" kern="1200">
          <a:solidFill>
            <a:schemeClr val="tx1"/>
          </a:solidFill>
          <a:latin typeface="+mn-lt"/>
          <a:ea typeface="+mn-ea"/>
          <a:cs typeface="+mn-cs"/>
        </a:defRPr>
      </a:lvl2pPr>
      <a:lvl3pPr marL="4800784" indent="-960160" algn="l" defTabSz="3840624" rtl="0" eaLnBrk="1" latinLnBrk="0" hangingPunct="1">
        <a:lnSpc>
          <a:spcPct val="90000"/>
        </a:lnSpc>
        <a:spcBef>
          <a:spcPts val="2104"/>
        </a:spcBef>
        <a:buFont typeface="Arial" panose="020B0604020202020204" pitchFamily="34" charset="0"/>
        <a:buChar char="•"/>
        <a:defRPr sz="8400" kern="1200">
          <a:solidFill>
            <a:schemeClr val="tx1"/>
          </a:solidFill>
          <a:latin typeface="+mn-lt"/>
          <a:ea typeface="+mn-ea"/>
          <a:cs typeface="+mn-cs"/>
        </a:defRPr>
      </a:lvl3pPr>
      <a:lvl4pPr marL="6721096" indent="-960160" algn="l" defTabSz="3840624" rtl="0" eaLnBrk="1" latinLnBrk="0" hangingPunct="1">
        <a:lnSpc>
          <a:spcPct val="90000"/>
        </a:lnSpc>
        <a:spcBef>
          <a:spcPts val="2104"/>
        </a:spcBef>
        <a:buFont typeface="Arial" panose="020B0604020202020204" pitchFamily="34" charset="0"/>
        <a:buChar char="•"/>
        <a:defRPr sz="7560" kern="1200">
          <a:solidFill>
            <a:schemeClr val="tx1"/>
          </a:solidFill>
          <a:latin typeface="+mn-lt"/>
          <a:ea typeface="+mn-ea"/>
          <a:cs typeface="+mn-cs"/>
        </a:defRPr>
      </a:lvl4pPr>
      <a:lvl5pPr marL="8641408" indent="-960160" algn="l" defTabSz="3840624" rtl="0" eaLnBrk="1" latinLnBrk="0" hangingPunct="1">
        <a:lnSpc>
          <a:spcPct val="90000"/>
        </a:lnSpc>
        <a:spcBef>
          <a:spcPts val="2104"/>
        </a:spcBef>
        <a:buFont typeface="Arial" panose="020B0604020202020204" pitchFamily="34" charset="0"/>
        <a:buChar char="•"/>
        <a:defRPr sz="7560" kern="1200">
          <a:solidFill>
            <a:schemeClr val="tx1"/>
          </a:solidFill>
          <a:latin typeface="+mn-lt"/>
          <a:ea typeface="+mn-ea"/>
          <a:cs typeface="+mn-cs"/>
        </a:defRPr>
      </a:lvl5pPr>
      <a:lvl6pPr marL="10561720" indent="-960160" algn="l" defTabSz="3840624" rtl="0" eaLnBrk="1" latinLnBrk="0" hangingPunct="1">
        <a:lnSpc>
          <a:spcPct val="90000"/>
        </a:lnSpc>
        <a:spcBef>
          <a:spcPts val="2104"/>
        </a:spcBef>
        <a:buFont typeface="Arial" panose="020B0604020202020204" pitchFamily="34" charset="0"/>
        <a:buChar char="•"/>
        <a:defRPr sz="7560" kern="1200">
          <a:solidFill>
            <a:schemeClr val="tx1"/>
          </a:solidFill>
          <a:latin typeface="+mn-lt"/>
          <a:ea typeface="+mn-ea"/>
          <a:cs typeface="+mn-cs"/>
        </a:defRPr>
      </a:lvl6pPr>
      <a:lvl7pPr marL="12482032" indent="-960160" algn="l" defTabSz="3840624" rtl="0" eaLnBrk="1" latinLnBrk="0" hangingPunct="1">
        <a:lnSpc>
          <a:spcPct val="90000"/>
        </a:lnSpc>
        <a:spcBef>
          <a:spcPts val="2104"/>
        </a:spcBef>
        <a:buFont typeface="Arial" panose="020B0604020202020204" pitchFamily="34" charset="0"/>
        <a:buChar char="•"/>
        <a:defRPr sz="7560" kern="1200">
          <a:solidFill>
            <a:schemeClr val="tx1"/>
          </a:solidFill>
          <a:latin typeface="+mn-lt"/>
          <a:ea typeface="+mn-ea"/>
          <a:cs typeface="+mn-cs"/>
        </a:defRPr>
      </a:lvl7pPr>
      <a:lvl8pPr marL="14402344" indent="-960160" algn="l" defTabSz="3840624" rtl="0" eaLnBrk="1" latinLnBrk="0" hangingPunct="1">
        <a:lnSpc>
          <a:spcPct val="90000"/>
        </a:lnSpc>
        <a:spcBef>
          <a:spcPts val="2104"/>
        </a:spcBef>
        <a:buFont typeface="Arial" panose="020B0604020202020204" pitchFamily="34" charset="0"/>
        <a:buChar char="•"/>
        <a:defRPr sz="7560" kern="1200">
          <a:solidFill>
            <a:schemeClr val="tx1"/>
          </a:solidFill>
          <a:latin typeface="+mn-lt"/>
          <a:ea typeface="+mn-ea"/>
          <a:cs typeface="+mn-cs"/>
        </a:defRPr>
      </a:lvl8pPr>
      <a:lvl9pPr marL="16322656" indent="-960160" algn="l" defTabSz="3840624" rtl="0" eaLnBrk="1" latinLnBrk="0" hangingPunct="1">
        <a:lnSpc>
          <a:spcPct val="90000"/>
        </a:lnSpc>
        <a:spcBef>
          <a:spcPts val="2104"/>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624" rtl="0" eaLnBrk="1" latinLnBrk="0" hangingPunct="1">
        <a:defRPr sz="7560" kern="1200">
          <a:solidFill>
            <a:schemeClr val="tx1"/>
          </a:solidFill>
          <a:latin typeface="+mn-lt"/>
          <a:ea typeface="+mn-ea"/>
          <a:cs typeface="+mn-cs"/>
        </a:defRPr>
      </a:lvl1pPr>
      <a:lvl2pPr marL="1920312" algn="l" defTabSz="3840624" rtl="0" eaLnBrk="1" latinLnBrk="0" hangingPunct="1">
        <a:defRPr sz="7560" kern="1200">
          <a:solidFill>
            <a:schemeClr val="tx1"/>
          </a:solidFill>
          <a:latin typeface="+mn-lt"/>
          <a:ea typeface="+mn-ea"/>
          <a:cs typeface="+mn-cs"/>
        </a:defRPr>
      </a:lvl2pPr>
      <a:lvl3pPr marL="3840624" algn="l" defTabSz="3840624" rtl="0" eaLnBrk="1" latinLnBrk="0" hangingPunct="1">
        <a:defRPr sz="7560" kern="1200">
          <a:solidFill>
            <a:schemeClr val="tx1"/>
          </a:solidFill>
          <a:latin typeface="+mn-lt"/>
          <a:ea typeface="+mn-ea"/>
          <a:cs typeface="+mn-cs"/>
        </a:defRPr>
      </a:lvl3pPr>
      <a:lvl4pPr marL="5760936" algn="l" defTabSz="3840624" rtl="0" eaLnBrk="1" latinLnBrk="0" hangingPunct="1">
        <a:defRPr sz="7560" kern="1200">
          <a:solidFill>
            <a:schemeClr val="tx1"/>
          </a:solidFill>
          <a:latin typeface="+mn-lt"/>
          <a:ea typeface="+mn-ea"/>
          <a:cs typeface="+mn-cs"/>
        </a:defRPr>
      </a:lvl4pPr>
      <a:lvl5pPr marL="7681248" algn="l" defTabSz="3840624" rtl="0" eaLnBrk="1" latinLnBrk="0" hangingPunct="1">
        <a:defRPr sz="7560" kern="1200">
          <a:solidFill>
            <a:schemeClr val="tx1"/>
          </a:solidFill>
          <a:latin typeface="+mn-lt"/>
          <a:ea typeface="+mn-ea"/>
          <a:cs typeface="+mn-cs"/>
        </a:defRPr>
      </a:lvl5pPr>
      <a:lvl6pPr marL="9601560" algn="l" defTabSz="3840624" rtl="0" eaLnBrk="1" latinLnBrk="0" hangingPunct="1">
        <a:defRPr sz="7560" kern="1200">
          <a:solidFill>
            <a:schemeClr val="tx1"/>
          </a:solidFill>
          <a:latin typeface="+mn-lt"/>
          <a:ea typeface="+mn-ea"/>
          <a:cs typeface="+mn-cs"/>
        </a:defRPr>
      </a:lvl6pPr>
      <a:lvl7pPr marL="11521872" algn="l" defTabSz="3840624" rtl="0" eaLnBrk="1" latinLnBrk="0" hangingPunct="1">
        <a:defRPr sz="7560" kern="1200">
          <a:solidFill>
            <a:schemeClr val="tx1"/>
          </a:solidFill>
          <a:latin typeface="+mn-lt"/>
          <a:ea typeface="+mn-ea"/>
          <a:cs typeface="+mn-cs"/>
        </a:defRPr>
      </a:lvl7pPr>
      <a:lvl8pPr marL="13442184" algn="l" defTabSz="3840624" rtl="0" eaLnBrk="1" latinLnBrk="0" hangingPunct="1">
        <a:defRPr sz="7560" kern="1200">
          <a:solidFill>
            <a:schemeClr val="tx1"/>
          </a:solidFill>
          <a:latin typeface="+mn-lt"/>
          <a:ea typeface="+mn-ea"/>
          <a:cs typeface="+mn-cs"/>
        </a:defRPr>
      </a:lvl8pPr>
      <a:lvl9pPr marL="15362496" algn="l" defTabSz="3840624"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240644" y="7267778"/>
            <a:ext cx="8572500" cy="6858000"/>
          </a:xfrm>
          <a:prstGeom prst="rect">
            <a:avLst/>
          </a:prstGeom>
        </p:spPr>
      </p:pic>
      <p:grpSp>
        <p:nvGrpSpPr>
          <p:cNvPr id="2" name="Group 1"/>
          <p:cNvGrpSpPr/>
          <p:nvPr/>
        </p:nvGrpSpPr>
        <p:grpSpPr>
          <a:xfrm>
            <a:off x="860203" y="25446685"/>
            <a:ext cx="12925576" cy="5863144"/>
            <a:chOff x="840913" y="27558231"/>
            <a:chExt cx="13585042" cy="6327589"/>
          </a:xfrm>
        </p:grpSpPr>
        <p:sp>
          <p:nvSpPr>
            <p:cNvPr id="37" name="TextBox 36"/>
            <p:cNvSpPr txBox="1"/>
            <p:nvPr/>
          </p:nvSpPr>
          <p:spPr>
            <a:xfrm>
              <a:off x="840913" y="27558231"/>
              <a:ext cx="13585042" cy="6327589"/>
            </a:xfrm>
            <a:prstGeom prst="rect">
              <a:avLst/>
            </a:prstGeom>
            <a:noFill/>
          </p:spPr>
          <p:txBody>
            <a:bodyPr wrap="square" lIns="365760" rIns="365760" rtlCol="0">
              <a:spAutoFit/>
            </a:bodyPr>
            <a:lstStyle/>
            <a:p>
              <a:r>
                <a:rPr lang="en-US" sz="4000" b="1" dirty="0" smtClean="0"/>
                <a:t>Methodology</a:t>
              </a:r>
            </a:p>
            <a:p>
              <a:pPr marL="285750" lvl="1" indent="-285750">
                <a:spcBef>
                  <a:spcPts val="600"/>
                </a:spcBef>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Aggregate </a:t>
              </a:r>
              <a:r>
                <a:rPr lang="en-US" sz="2400" dirty="0">
                  <a:latin typeface="Times New Roman" panose="02020603050405020304" pitchFamily="18" charset="0"/>
                  <a:cs typeface="Times New Roman" panose="02020603050405020304" pitchFamily="18" charset="0"/>
                </a:rPr>
                <a:t>analysis: </a:t>
              </a:r>
              <a:r>
                <a:rPr lang="en-US" sz="2400" dirty="0" smtClean="0">
                  <a:latin typeface="Times New Roman" panose="02020603050405020304" pitchFamily="18" charset="0"/>
                  <a:cs typeface="Times New Roman" panose="02020603050405020304" pitchFamily="18" charset="0"/>
                </a:rPr>
                <a:t>test the constant commuting time hypothesis by comparing the mean commuting time between 1994 and 2011</a:t>
              </a:r>
              <a:endParaRPr lang="en-US" sz="2400" dirty="0">
                <a:latin typeface="Times New Roman" panose="02020603050405020304" pitchFamily="18" charset="0"/>
                <a:cs typeface="Times New Roman" panose="02020603050405020304" pitchFamily="18" charset="0"/>
              </a:endParaRPr>
            </a:p>
            <a:p>
              <a:pPr marL="742950" lvl="2" indent="-285750">
                <a:spcBef>
                  <a:spcPts val="600"/>
                </a:spcBef>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travel </a:t>
              </a:r>
              <a:r>
                <a:rPr lang="en-US" sz="2400" dirty="0">
                  <a:latin typeface="Times New Roman" panose="02020603050405020304" pitchFamily="18" charset="0"/>
                  <a:cs typeface="Times New Roman" panose="02020603050405020304" pitchFamily="18" charset="0"/>
                </a:rPr>
                <a:t>variables by mode </a:t>
              </a:r>
            </a:p>
            <a:p>
              <a:pPr marL="742950" lvl="2" indent="-285750">
                <a:spcBef>
                  <a:spcPts val="600"/>
                </a:spcBef>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T-test</a:t>
              </a:r>
            </a:p>
            <a:p>
              <a:pPr marL="285750" indent="-285750">
                <a:spcBef>
                  <a:spcPts val="600"/>
                </a:spcBef>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Disaggregate </a:t>
              </a:r>
              <a:r>
                <a:rPr lang="en-US" sz="2400" dirty="0">
                  <a:latin typeface="Times New Roman" panose="02020603050405020304" pitchFamily="18" charset="0"/>
                  <a:cs typeface="Times New Roman" panose="02020603050405020304" pitchFamily="18" charset="0"/>
                </a:rPr>
                <a:t>analysis: examine factors influencing commuting time</a:t>
              </a:r>
            </a:p>
            <a:p>
              <a:pPr marL="742950" lvl="1" indent="-285750">
                <a:spcBef>
                  <a:spcPts val="600"/>
                </a:spcBef>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742950" lvl="1" indent="-285750">
                <a:spcBef>
                  <a:spcPts val="600"/>
                </a:spcBef>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lvl="1">
                <a:spcBef>
                  <a:spcPts val="600"/>
                </a:spcBef>
              </a:pPr>
              <a:r>
                <a:rPr lang="en-US" sz="2400" dirty="0">
                  <a:latin typeface="Times New Roman" panose="02020603050405020304" pitchFamily="18" charset="0"/>
                  <a:cs typeface="Times New Roman" panose="02020603050405020304" pitchFamily="18" charset="0"/>
                </a:rPr>
                <a:t>Where </a:t>
              </a:r>
            </a:p>
            <a:p>
              <a:pPr lvl="1">
                <a:spcBef>
                  <a:spcPts val="600"/>
                </a:spcBef>
              </a:pPr>
              <a:r>
                <a:rPr lang="en-US" sz="2400" dirty="0">
                  <a:latin typeface="Times New Roman" panose="02020603050405020304" pitchFamily="18" charset="0"/>
                  <a:cs typeface="Times New Roman" panose="02020603050405020304" pitchFamily="18" charset="0"/>
                </a:rPr>
                <a:t>Y </a:t>
              </a:r>
              <a:r>
                <a:rPr lang="en-US" sz="2400" dirty="0" smtClean="0">
                  <a:latin typeface="Times New Roman" panose="02020603050405020304" pitchFamily="18" charset="0"/>
                  <a:cs typeface="Times New Roman" panose="02020603050405020304" pitchFamily="18" charset="0"/>
                </a:rPr>
                <a:t>- Commuting </a:t>
              </a:r>
              <a:r>
                <a:rPr lang="en-US" sz="2400" dirty="0">
                  <a:latin typeface="Times New Roman" panose="02020603050405020304" pitchFamily="18" charset="0"/>
                  <a:cs typeface="Times New Roman" panose="02020603050405020304" pitchFamily="18" charset="0"/>
                </a:rPr>
                <a:t>time</a:t>
              </a:r>
            </a:p>
            <a:p>
              <a:pPr lvl="1">
                <a:spcBef>
                  <a:spcPts val="600"/>
                </a:spcBef>
              </a:pPr>
              <a:r>
                <a:rPr lang="en-US" sz="2400" i="1" dirty="0" smtClean="0"/>
                <a:t>X</a:t>
              </a:r>
              <a:r>
                <a:rPr lang="en-US" sz="2400" i="1" baseline="-25000" dirty="0" smtClean="0"/>
                <a:t>1</a:t>
              </a:r>
              <a:r>
                <a:rPr lang="en-US" sz="2400" i="1" dirty="0" smtClean="0"/>
                <a:t> - </a:t>
              </a:r>
              <a:r>
                <a:rPr lang="en-US" sz="2400" dirty="0" smtClean="0">
                  <a:latin typeface="Times New Roman" panose="02020603050405020304" pitchFamily="18" charset="0"/>
                  <a:cs typeface="Times New Roman" panose="02020603050405020304" pitchFamily="18" charset="0"/>
                </a:rPr>
                <a:t>Trip-related </a:t>
              </a:r>
              <a:r>
                <a:rPr lang="en-US" sz="2400" dirty="0">
                  <a:latin typeface="Times New Roman" panose="02020603050405020304" pitchFamily="18" charset="0"/>
                  <a:cs typeface="Times New Roman" panose="02020603050405020304" pitchFamily="18" charset="0"/>
                </a:rPr>
                <a:t>characteristics: mode, travel distance, peak hours, CBD indicator</a:t>
              </a:r>
            </a:p>
            <a:p>
              <a:pPr lvl="1">
                <a:spcBef>
                  <a:spcPts val="600"/>
                </a:spcBef>
              </a:pPr>
              <a:r>
                <a:rPr lang="en-US" sz="2400" i="1" dirty="0" smtClean="0"/>
                <a:t>X</a:t>
              </a:r>
              <a:r>
                <a:rPr lang="en-US" sz="2400" i="1" baseline="-25000" dirty="0" smtClean="0"/>
                <a:t>2</a:t>
              </a:r>
              <a:r>
                <a:rPr lang="en-US" sz="2400" i="1" dirty="0"/>
                <a:t> - </a:t>
              </a:r>
              <a:r>
                <a:rPr lang="en-US" altLang="zh-CN" sz="2400" dirty="0" smtClean="0">
                  <a:latin typeface="Times New Roman" panose="02020603050405020304" pitchFamily="18" charset="0"/>
                  <a:cs typeface="Times New Roman" panose="02020603050405020304" pitchFamily="18" charset="0"/>
                </a:rPr>
                <a:t>Sociodemographic </a:t>
              </a:r>
              <a:r>
                <a:rPr lang="en-US" altLang="zh-CN" sz="2400" dirty="0">
                  <a:latin typeface="Times New Roman" panose="02020603050405020304" pitchFamily="18" charset="0"/>
                  <a:cs typeface="Times New Roman" panose="02020603050405020304" pitchFamily="18" charset="0"/>
                </a:rPr>
                <a:t>variables: income, age, gender, household size, vehicle ownership, race, </a:t>
              </a:r>
              <a:endParaRPr lang="en-US" sz="2400" dirty="0">
                <a:latin typeface="Times New Roman" panose="02020603050405020304" pitchFamily="18" charset="0"/>
                <a:cs typeface="Times New Roman" panose="02020603050405020304" pitchFamily="18" charset="0"/>
              </a:endParaRPr>
            </a:p>
            <a:p>
              <a:pPr lvl="1">
                <a:spcBef>
                  <a:spcPts val="600"/>
                </a:spcBef>
              </a:pPr>
              <a:r>
                <a:rPr lang="en-US" sz="1600" dirty="0">
                  <a:latin typeface="Times New Roman" panose="02020603050405020304" pitchFamily="18" charset="0"/>
                  <a:cs typeface="Times New Roman" panose="02020603050405020304" pitchFamily="18" charset="0"/>
                </a:rPr>
                <a:t>  </a:t>
              </a:r>
            </a:p>
          </p:txBody>
        </p:sp>
        <mc:AlternateContent xmlns:mc="http://schemas.openxmlformats.org/markup-compatibility/2006" xmlns:a14="http://schemas.microsoft.com/office/drawing/2010/main">
          <mc:Choice Requires="a14">
            <p:sp>
              <p:nvSpPr>
                <p:cNvPr id="38" name="矩形 1"/>
                <p:cNvSpPr/>
                <p:nvPr/>
              </p:nvSpPr>
              <p:spPr>
                <a:xfrm>
                  <a:off x="4997659" y="30938033"/>
                  <a:ext cx="4132611"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US" sz="2400" b="0" i="0" smtClean="0">
                            <a:latin typeface="Cambria Math" panose="02040503050406030204" pitchFamily="18" charset="0"/>
                          </a:rPr>
                          <m:t>Y</m:t>
                        </m:r>
                        <m:r>
                          <a:rPr lang="en-US" sz="2400" i="0">
                            <a:latin typeface="Cambria Math" panose="02040503050406030204" pitchFamily="18" charset="0"/>
                          </a:rPr>
                          <m:t>= </m:t>
                        </m:r>
                        <m:sSub>
                          <m:sSubPr>
                            <m:ctrlPr>
                              <a:rPr lang="en-US" sz="2400" i="1">
                                <a:latin typeface="Cambria Math" panose="02040503050406030204" pitchFamily="18" charset="0"/>
                              </a:rPr>
                            </m:ctrlPr>
                          </m:sSubPr>
                          <m:e>
                            <m:r>
                              <a:rPr lang="en-US" sz="2400" i="1">
                                <a:latin typeface="Cambria Math" panose="02040503050406030204" pitchFamily="18" charset="0"/>
                              </a:rPr>
                              <m:t>𝛽</m:t>
                            </m:r>
                          </m:e>
                          <m:sub>
                            <m:r>
                              <a:rPr lang="en-US" sz="2400" i="0">
                                <a:latin typeface="Cambria Math" panose="02040503050406030204" pitchFamily="18" charset="0"/>
                              </a:rPr>
                              <m:t>0</m:t>
                            </m:r>
                          </m:sub>
                        </m:sSub>
                        <m:r>
                          <a:rPr lang="en-US" sz="2400" i="0">
                            <a:latin typeface="Cambria Math" panose="02040503050406030204" pitchFamily="18" charset="0"/>
                          </a:rPr>
                          <m:t>+ </m:t>
                        </m:r>
                        <m:sSub>
                          <m:sSubPr>
                            <m:ctrlPr>
                              <a:rPr lang="en-US" sz="2400" i="1">
                                <a:latin typeface="Cambria Math" panose="02040503050406030204" pitchFamily="18" charset="0"/>
                              </a:rPr>
                            </m:ctrlPr>
                          </m:sSubPr>
                          <m:e>
                            <m:r>
                              <a:rPr lang="en-US" sz="2400" i="1">
                                <a:latin typeface="Cambria Math" panose="02040503050406030204" pitchFamily="18" charset="0"/>
                              </a:rPr>
                              <m:t>𝛽</m:t>
                            </m:r>
                          </m:e>
                          <m:sub>
                            <m:r>
                              <a:rPr lang="en-US" sz="2400" i="0">
                                <a:latin typeface="Cambria Math" panose="02040503050406030204" pitchFamily="18" charset="0"/>
                              </a:rPr>
                              <m:t>1</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0">
                                <a:latin typeface="Cambria Math" panose="02040503050406030204" pitchFamily="18" charset="0"/>
                              </a:rPr>
                              <m:t>1</m:t>
                            </m:r>
                          </m:sub>
                        </m:sSub>
                        <m:r>
                          <a:rPr lang="en-US" sz="2400" i="0">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𝛽</m:t>
                            </m:r>
                          </m:e>
                          <m:sub>
                            <m:r>
                              <a:rPr lang="en-US" sz="2400" i="0">
                                <a:latin typeface="Cambria Math" panose="02040503050406030204" pitchFamily="18" charset="0"/>
                              </a:rPr>
                              <m:t>2</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0">
                                <a:latin typeface="Cambria Math" panose="02040503050406030204" pitchFamily="18" charset="0"/>
                              </a:rPr>
                              <m:t>2</m:t>
                            </m:r>
                          </m:sub>
                        </m:sSub>
                      </m:oMath>
                    </m:oMathPara>
                  </a14:m>
                  <a:endParaRPr lang="en-US" sz="2400" dirty="0"/>
                </a:p>
              </p:txBody>
            </p:sp>
          </mc:Choice>
          <mc:Fallback xmlns="">
            <p:sp>
              <p:nvSpPr>
                <p:cNvPr id="38" name="矩形 1"/>
                <p:cNvSpPr>
                  <a:spLocks noRot="1" noChangeAspect="1" noMove="1" noResize="1" noEditPoints="1" noAdjustHandles="1" noChangeArrowheads="1" noChangeShapeType="1" noTextEdit="1"/>
                </p:cNvSpPr>
                <p:nvPr/>
              </p:nvSpPr>
              <p:spPr>
                <a:xfrm>
                  <a:off x="4997659" y="30938033"/>
                  <a:ext cx="4132611" cy="461665"/>
                </a:xfrm>
                <a:prstGeom prst="rect">
                  <a:avLst/>
                </a:prstGeom>
                <a:blipFill>
                  <a:blip r:embed="rId4"/>
                  <a:stretch>
                    <a:fillRect b="-27143"/>
                  </a:stretch>
                </a:blipFill>
              </p:spPr>
              <p:txBody>
                <a:bodyPr/>
                <a:lstStyle/>
                <a:p>
                  <a:r>
                    <a:rPr lang="en-US">
                      <a:noFill/>
                    </a:rPr>
                    <a:t> </a:t>
                  </a:r>
                </a:p>
              </p:txBody>
            </p:sp>
          </mc:Fallback>
        </mc:AlternateContent>
      </p:grpSp>
      <p:sp>
        <p:nvSpPr>
          <p:cNvPr id="70" name="Rectangle 69"/>
          <p:cNvSpPr/>
          <p:nvPr/>
        </p:nvSpPr>
        <p:spPr>
          <a:xfrm>
            <a:off x="14160526" y="6715879"/>
            <a:ext cx="13928980" cy="7895945"/>
          </a:xfrm>
          <a:prstGeom prst="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0" name="Rectangle 59"/>
          <p:cNvSpPr/>
          <p:nvPr/>
        </p:nvSpPr>
        <p:spPr>
          <a:xfrm>
            <a:off x="28525761" y="18527916"/>
            <a:ext cx="14850225" cy="13685634"/>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5" name="Rectangle 64"/>
          <p:cNvSpPr/>
          <p:nvPr/>
        </p:nvSpPr>
        <p:spPr>
          <a:xfrm>
            <a:off x="14146465" y="23177635"/>
            <a:ext cx="13934547" cy="34857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9" name="Slide Number Placeholder 4"/>
          <p:cNvSpPr txBox="1">
            <a:spLocks/>
          </p:cNvSpPr>
          <p:nvPr/>
        </p:nvSpPr>
        <p:spPr>
          <a:xfrm>
            <a:off x="45746517" y="39134143"/>
            <a:ext cx="2351314" cy="417286"/>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FC2FE65-5365-4765-BC99-A0C0B1AF03AB}" type="slidenum">
              <a:rPr lang="en-US">
                <a:latin typeface="Palatino Linotype" panose="02040502050505030304" pitchFamily="18" charset="0"/>
              </a:rPr>
              <a:pPr/>
              <a:t>1</a:t>
            </a:fld>
            <a:endParaRPr lang="en-US">
              <a:latin typeface="Palatino Linotype" panose="02040502050505030304" pitchFamily="18" charset="0"/>
            </a:endParaRPr>
          </a:p>
        </p:txBody>
      </p:sp>
      <p:sp>
        <p:nvSpPr>
          <p:cNvPr id="4" name="TextBox 3"/>
          <p:cNvSpPr txBox="1"/>
          <p:nvPr/>
        </p:nvSpPr>
        <p:spPr>
          <a:xfrm>
            <a:off x="1596632" y="820987"/>
            <a:ext cx="40700565" cy="2308324"/>
          </a:xfrm>
          <a:prstGeom prst="rect">
            <a:avLst/>
          </a:prstGeom>
          <a:noFill/>
        </p:spPr>
        <p:txBody>
          <a:bodyPr wrap="none" rtlCol="0">
            <a:spAutoFit/>
          </a:bodyPr>
          <a:lstStyle/>
          <a:p>
            <a:r>
              <a:rPr lang="en-US" sz="7200" b="1" dirty="0">
                <a:solidFill>
                  <a:schemeClr val="bg1"/>
                </a:solidFill>
              </a:rPr>
              <a:t>Testing the </a:t>
            </a:r>
            <a:r>
              <a:rPr lang="en-US" sz="7200" b="1" dirty="0" smtClean="0">
                <a:solidFill>
                  <a:schemeClr val="bg1"/>
                </a:solidFill>
              </a:rPr>
              <a:t>Constant Commuting Time Hypothesis </a:t>
            </a:r>
            <a:r>
              <a:rPr lang="en-US" sz="7200" b="1" dirty="0">
                <a:solidFill>
                  <a:schemeClr val="bg1"/>
                </a:solidFill>
              </a:rPr>
              <a:t>amid </a:t>
            </a:r>
            <a:r>
              <a:rPr lang="en-US" sz="7200" b="1" dirty="0" smtClean="0">
                <a:solidFill>
                  <a:schemeClr val="bg1"/>
                </a:solidFill>
              </a:rPr>
              <a:t>Substantial Changes </a:t>
            </a:r>
            <a:r>
              <a:rPr lang="en-US" sz="7200" b="1" dirty="0">
                <a:solidFill>
                  <a:schemeClr val="bg1"/>
                </a:solidFill>
              </a:rPr>
              <a:t>to </a:t>
            </a:r>
            <a:r>
              <a:rPr lang="en-US" sz="7200" b="1" dirty="0" smtClean="0">
                <a:solidFill>
                  <a:schemeClr val="bg1"/>
                </a:solidFill>
              </a:rPr>
              <a:t>Transportation </a:t>
            </a:r>
          </a:p>
          <a:p>
            <a:r>
              <a:rPr lang="en-US" altLang="zh-CN" sz="7200" b="1" dirty="0" smtClean="0">
                <a:solidFill>
                  <a:schemeClr val="bg1"/>
                </a:solidFill>
              </a:rPr>
              <a:t>a</a:t>
            </a:r>
            <a:r>
              <a:rPr lang="en-US" sz="7200" b="1" dirty="0" smtClean="0">
                <a:solidFill>
                  <a:schemeClr val="bg1"/>
                </a:solidFill>
              </a:rPr>
              <a:t>nd Land Use</a:t>
            </a:r>
            <a:r>
              <a:rPr lang="en-US" sz="7200" b="1" dirty="0">
                <a:solidFill>
                  <a:schemeClr val="bg1"/>
                </a:solidFill>
              </a:rPr>
              <a:t>: </a:t>
            </a:r>
            <a:r>
              <a:rPr lang="en-US" sz="7200" b="1" dirty="0" smtClean="0">
                <a:solidFill>
                  <a:schemeClr val="bg1"/>
                </a:solidFill>
              </a:rPr>
              <a:t>A Case Study </a:t>
            </a:r>
            <a:r>
              <a:rPr lang="en-US" sz="7200" b="1" dirty="0">
                <a:solidFill>
                  <a:schemeClr val="bg1"/>
                </a:solidFill>
              </a:rPr>
              <a:t>of Portland, OR </a:t>
            </a:r>
            <a:r>
              <a:rPr lang="en-US" sz="7200" b="1" dirty="0" smtClean="0">
                <a:solidFill>
                  <a:schemeClr val="bg1"/>
                </a:solidFill>
              </a:rPr>
              <a:t>1994-2011</a:t>
            </a:r>
            <a:endParaRPr lang="en-US" sz="8800" b="1" dirty="0">
              <a:solidFill>
                <a:schemeClr val="bg1"/>
              </a:solidFill>
              <a:latin typeface="Palatino Linotype" panose="02040502050505030304" pitchFamily="18" charset="0"/>
            </a:endParaRPr>
          </a:p>
        </p:txBody>
      </p:sp>
      <p:sp>
        <p:nvSpPr>
          <p:cNvPr id="6" name="TextBox 5"/>
          <p:cNvSpPr txBox="1"/>
          <p:nvPr/>
        </p:nvSpPr>
        <p:spPr>
          <a:xfrm>
            <a:off x="1638673" y="3551157"/>
            <a:ext cx="31889698" cy="923330"/>
          </a:xfrm>
          <a:prstGeom prst="rect">
            <a:avLst/>
          </a:prstGeom>
          <a:noFill/>
        </p:spPr>
        <p:txBody>
          <a:bodyPr wrap="square" rtlCol="0">
            <a:spAutoFit/>
          </a:bodyPr>
          <a:lstStyle/>
          <a:p>
            <a:r>
              <a:rPr lang="en-US" sz="5400" dirty="0" smtClean="0">
                <a:latin typeface="Palatino Linotype" panose="02040502050505030304" pitchFamily="18" charset="0"/>
              </a:rPr>
              <a:t>Huajie </a:t>
            </a:r>
            <a:r>
              <a:rPr lang="en-US" sz="5400" dirty="0">
                <a:latin typeface="Palatino Linotype" panose="02040502050505030304" pitchFamily="18" charset="0"/>
              </a:rPr>
              <a:t>Yang</a:t>
            </a:r>
            <a:r>
              <a:rPr lang="en-US" sz="5400" baseline="30000" dirty="0">
                <a:latin typeface="Palatino Linotype" panose="02040502050505030304" pitchFamily="18" charset="0"/>
              </a:rPr>
              <a:t> </a:t>
            </a:r>
            <a:r>
              <a:rPr lang="en-US" sz="5400" dirty="0" smtClean="0">
                <a:latin typeface="Palatino Linotype" panose="02040502050505030304" pitchFamily="18" charset="0"/>
              </a:rPr>
              <a:t>; </a:t>
            </a:r>
            <a:r>
              <a:rPr lang="en-US" sz="5400" dirty="0">
                <a:latin typeface="Palatino Linotype" panose="02040502050505030304" pitchFamily="18" charset="0"/>
              </a:rPr>
              <a:t>Liming </a:t>
            </a:r>
            <a:r>
              <a:rPr lang="en-US" sz="5400" dirty="0" smtClean="0">
                <a:latin typeface="Palatino Linotype" panose="02040502050505030304" pitchFamily="18" charset="0"/>
              </a:rPr>
              <a:t>Wang, Ph.D.</a:t>
            </a:r>
            <a:r>
              <a:rPr lang="en-US" sz="5400" baseline="30000" dirty="0" smtClean="0">
                <a:latin typeface="Palatino Linotype" panose="02040502050505030304" pitchFamily="18" charset="0"/>
              </a:rPr>
              <a:t> </a:t>
            </a:r>
            <a:r>
              <a:rPr lang="en-US" sz="5400" dirty="0" smtClean="0">
                <a:latin typeface="Palatino Linotype" panose="02040502050505030304" pitchFamily="18" charset="0"/>
              </a:rPr>
              <a:t>																											</a:t>
            </a:r>
            <a:endParaRPr lang="en-US" sz="5400" dirty="0">
              <a:latin typeface="Palatino Linotype" panose="02040502050505030304" pitchFamily="18" charset="0"/>
            </a:endParaRPr>
          </a:p>
        </p:txBody>
      </p:sp>
      <p:sp>
        <p:nvSpPr>
          <p:cNvPr id="7" name="TextBox 6"/>
          <p:cNvSpPr txBox="1"/>
          <p:nvPr/>
        </p:nvSpPr>
        <p:spPr>
          <a:xfrm>
            <a:off x="1524373" y="5155164"/>
            <a:ext cx="36366521" cy="923330"/>
          </a:xfrm>
          <a:prstGeom prst="rect">
            <a:avLst/>
          </a:prstGeom>
          <a:noFill/>
        </p:spPr>
        <p:txBody>
          <a:bodyPr wrap="square" rtlCol="0">
            <a:spAutoFit/>
          </a:bodyPr>
          <a:lstStyle/>
          <a:p>
            <a:r>
              <a:rPr lang="en-US" sz="5400" dirty="0" err="1">
                <a:latin typeface="Palatino Linotype" panose="02040502050505030304" pitchFamily="18" charset="0"/>
              </a:rPr>
              <a:t>Toulan</a:t>
            </a:r>
            <a:r>
              <a:rPr lang="en-US" sz="5400" dirty="0">
                <a:latin typeface="Palatino Linotype" panose="02040502050505030304" pitchFamily="18" charset="0"/>
              </a:rPr>
              <a:t> School of Urban </a:t>
            </a:r>
            <a:r>
              <a:rPr lang="en-US" sz="5400" dirty="0" smtClean="0">
                <a:latin typeface="Palatino Linotype" panose="02040502050505030304" pitchFamily="18" charset="0"/>
              </a:rPr>
              <a:t>Studies and Planning,  Portland State University </a:t>
            </a:r>
            <a:endParaRPr lang="en-US" sz="5400" dirty="0">
              <a:latin typeface="Palatino Linotype" panose="02040502050505030304" pitchFamily="18" charset="0"/>
            </a:endParaRPr>
          </a:p>
        </p:txBody>
      </p:sp>
      <p:sp>
        <p:nvSpPr>
          <p:cNvPr id="8" name="Rectangle 7"/>
          <p:cNvSpPr/>
          <p:nvPr/>
        </p:nvSpPr>
        <p:spPr>
          <a:xfrm>
            <a:off x="35582028" y="5246179"/>
            <a:ext cx="6390634" cy="923330"/>
          </a:xfrm>
          <a:prstGeom prst="rect">
            <a:avLst/>
          </a:prstGeom>
        </p:spPr>
        <p:txBody>
          <a:bodyPr wrap="square">
            <a:spAutoFit/>
          </a:bodyPr>
          <a:lstStyle/>
          <a:p>
            <a:r>
              <a:rPr lang="en-US" sz="5400" dirty="0">
                <a:latin typeface="Palatino Linotype" panose="02040502050505030304" pitchFamily="18" charset="0"/>
              </a:rPr>
              <a:t>Paper No. </a:t>
            </a:r>
            <a:r>
              <a:rPr lang="en-US" sz="5400" dirty="0" smtClean="0"/>
              <a:t>19-02447</a:t>
            </a:r>
            <a:endParaRPr lang="en-US" sz="5400" dirty="0"/>
          </a:p>
        </p:txBody>
      </p:sp>
      <p:sp>
        <p:nvSpPr>
          <p:cNvPr id="25" name="TextBox 24"/>
          <p:cNvSpPr txBox="1"/>
          <p:nvPr/>
        </p:nvSpPr>
        <p:spPr>
          <a:xfrm>
            <a:off x="860203" y="6723643"/>
            <a:ext cx="12817697" cy="9110186"/>
          </a:xfrm>
          <a:prstGeom prst="rect">
            <a:avLst/>
          </a:prstGeom>
          <a:ln/>
        </p:spPr>
        <p:style>
          <a:lnRef idx="1">
            <a:schemeClr val="accent1"/>
          </a:lnRef>
          <a:fillRef idx="2">
            <a:schemeClr val="accent1"/>
          </a:fillRef>
          <a:effectRef idx="1">
            <a:schemeClr val="accent1"/>
          </a:effectRef>
          <a:fontRef idx="minor">
            <a:schemeClr val="dk1"/>
          </a:fontRef>
        </p:style>
        <p:txBody>
          <a:bodyPr wrap="square" lIns="365760" tIns="274320" rIns="365760" bIns="91440" rtlCol="0">
            <a:spAutoFit/>
          </a:bodyPr>
          <a:lstStyle/>
          <a:p>
            <a:r>
              <a:rPr lang="en-US" sz="4000" b="1" dirty="0">
                <a:latin typeface="Palatino Linotype" panose="02040502050505030304" pitchFamily="18" charset="0"/>
              </a:rPr>
              <a:t>ABSTRACT</a:t>
            </a:r>
            <a:endParaRPr lang="en-US" sz="2400" b="1" dirty="0">
              <a:latin typeface="Palatino Linotype" panose="02040502050505030304" pitchFamily="18" charset="0"/>
            </a:endParaRPr>
          </a:p>
          <a:p>
            <a:r>
              <a:rPr lang="en-US" sz="2400" dirty="0"/>
              <a:t>There have been numerous of theoretical and empirical transportation research contesting the stability of travel time commuting time over time. The constant travel commuting time budget hypothesis posits that people adjust trip frequencies and duration, routes, shift across modes, and locators sort through locations so that their travel time is within a constant </a:t>
            </a:r>
            <a:r>
              <a:rPr lang="en-US" sz="2400" dirty="0" smtClean="0"/>
              <a:t>budget limit</a:t>
            </a:r>
            <a:r>
              <a:rPr lang="en-US" sz="2400" dirty="0"/>
              <a:t>. There is a discrepancy between studies applying aggregate nationwide analysis and those with disaggregate case analysis and difference in data collection may have contributed to different conclusions reported in the literature.  This study conducts both aggregate and disaggregate analyses with two travel surveys of the Portland region conducted in 1994 and 2011, respectively. We employ descriptive analysis and t-tests to compare aggregate commuting time between the two years and estimate regression models to explore factors affecting disaggregate commuting time at the individual trip-level. Another question of particular interest is: does commuting time remain stable after transportation and land use system go through substantial changes like Portland, OR between 1994 and 2011?</a:t>
            </a:r>
          </a:p>
          <a:p>
            <a:endParaRPr lang="en-US" sz="2400" dirty="0"/>
          </a:p>
          <a:p>
            <a:r>
              <a:rPr lang="en-US" sz="2400" dirty="0"/>
              <a:t>Our study indicates that average commuting time, along with average commuting distance, has increased slightly from 1994 to 2011, as the mode share has shifted away from driving during this period. The growth in shares of non-driving modes, the speed of which are slower than driving, coupled with increased travel distance, contributes to the small increase in average commuting time. Our analysis also indicates that average travel speed has improved for transit riders, as well as drivers, contradicting early research that claims public transit investment has worsened congestion in Portland.</a:t>
            </a:r>
          </a:p>
        </p:txBody>
      </p:sp>
      <p:sp>
        <p:nvSpPr>
          <p:cNvPr id="15" name="TextBox 14"/>
          <p:cNvSpPr txBox="1"/>
          <p:nvPr/>
        </p:nvSpPr>
        <p:spPr>
          <a:xfrm>
            <a:off x="813826" y="16282454"/>
            <a:ext cx="12864074" cy="3831818"/>
          </a:xfrm>
          <a:prstGeom prst="rect">
            <a:avLst/>
          </a:prstGeom>
          <a:noFill/>
        </p:spPr>
        <p:txBody>
          <a:bodyPr wrap="square" lIns="365760" rIns="365760" rtlCol="0">
            <a:spAutoFit/>
          </a:bodyPr>
          <a:lstStyle/>
          <a:p>
            <a:r>
              <a:rPr lang="en-US" sz="4000" b="1" dirty="0" smtClean="0"/>
              <a:t>Motivation</a:t>
            </a:r>
            <a:endParaRPr lang="en-US" sz="2400" dirty="0" smtClean="0">
              <a:latin typeface="Times New Roman" panose="02020603050405020304" pitchFamily="18" charset="0"/>
              <a:cs typeface="Times New Roman" panose="02020603050405020304" pitchFamily="18" charset="0"/>
            </a:endParaRPr>
          </a:p>
          <a:p>
            <a:pPr marL="285750" indent="-285750">
              <a:spcBef>
                <a:spcPts val="600"/>
              </a:spcBef>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Mixed results of empirical studies on constant commuting time hypothesis</a:t>
            </a:r>
          </a:p>
          <a:p>
            <a:pPr marL="742950" lvl="1" indent="-285750">
              <a:spcBef>
                <a:spcPts val="600"/>
              </a:spcBef>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Incomparable data sources due to evolution of data collection method</a:t>
            </a:r>
          </a:p>
          <a:p>
            <a:pPr marL="742950" lvl="1" indent="-285750">
              <a:spcBef>
                <a:spcPts val="600"/>
              </a:spcBef>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Aggregate and disaggregate analysis</a:t>
            </a:r>
          </a:p>
          <a:p>
            <a:pPr marL="285750" indent="-285750">
              <a:spcBef>
                <a:spcPts val="600"/>
              </a:spcBef>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Substantial changes </a:t>
            </a:r>
          </a:p>
          <a:p>
            <a:pPr marL="742950" lvl="1" indent="-285750">
              <a:spcBef>
                <a:spcPts val="600"/>
              </a:spcBef>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land use system </a:t>
            </a:r>
          </a:p>
          <a:p>
            <a:pPr marL="742950" lvl="1" indent="-285750">
              <a:spcBef>
                <a:spcPts val="600"/>
              </a:spcBef>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sociodemographic profile </a:t>
            </a:r>
          </a:p>
          <a:p>
            <a:pPr marL="742950" lvl="1" indent="-285750">
              <a:spcBef>
                <a:spcPts val="600"/>
              </a:spcBef>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transportation system, </a:t>
            </a:r>
            <a:r>
              <a:rPr lang="en-US" sz="2400" dirty="0">
                <a:latin typeface="Times New Roman" panose="02020603050405020304" pitchFamily="18" charset="0"/>
                <a:cs typeface="Times New Roman" panose="02020603050405020304" pitchFamily="18" charset="0"/>
              </a:rPr>
              <a:t>especially the extensive light rail </a:t>
            </a:r>
            <a:r>
              <a:rPr lang="en-US" sz="2400" dirty="0" smtClean="0">
                <a:latin typeface="Times New Roman" panose="02020603050405020304" pitchFamily="18" charset="0"/>
                <a:cs typeface="Times New Roman" panose="02020603050405020304" pitchFamily="18" charset="0"/>
              </a:rPr>
              <a:t>network</a:t>
            </a:r>
          </a:p>
        </p:txBody>
      </p:sp>
      <p:pic>
        <p:nvPicPr>
          <p:cNvPr id="34" name="Picture 3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025725" y="3531926"/>
            <a:ext cx="5503240" cy="1192368"/>
          </a:xfrm>
          <a:prstGeom prst="rect">
            <a:avLst/>
          </a:prstGeom>
          <a:solidFill>
            <a:schemeClr val="bg1">
              <a:alpha val="76000"/>
            </a:schemeClr>
          </a:solidFill>
          <a:ln w="254000">
            <a:solidFill>
              <a:schemeClr val="bg1">
                <a:alpha val="76000"/>
              </a:schemeClr>
            </a:solidFill>
          </a:ln>
          <a:effectLst>
            <a:softEdge rad="0"/>
          </a:effectLst>
        </p:spPr>
      </p:pic>
      <p:graphicFrame>
        <p:nvGraphicFramePr>
          <p:cNvPr id="39" name="表格 1"/>
          <p:cNvGraphicFramePr>
            <a:graphicFrameLocks noGrp="1"/>
          </p:cNvGraphicFramePr>
          <p:nvPr>
            <p:extLst>
              <p:ext uri="{D42A27DB-BD31-4B8C-83A1-F6EECF244321}">
                <p14:modId xmlns:p14="http://schemas.microsoft.com/office/powerpoint/2010/main" val="1825247149"/>
              </p:ext>
            </p:extLst>
          </p:nvPr>
        </p:nvGraphicFramePr>
        <p:xfrm>
          <a:off x="28758868" y="21755127"/>
          <a:ext cx="14256432" cy="5181600"/>
        </p:xfrm>
        <a:graphic>
          <a:graphicData uri="http://schemas.openxmlformats.org/drawingml/2006/table">
            <a:tbl>
              <a:tblPr firstRow="1" firstCol="1" bandRow="1">
                <a:tableStyleId>{21E4AEA4-8DFA-4A89-87EB-49C32662AFE0}</a:tableStyleId>
              </a:tblPr>
              <a:tblGrid>
                <a:gridCol w="3488410">
                  <a:extLst>
                    <a:ext uri="{9D8B030D-6E8A-4147-A177-3AD203B41FA5}">
                      <a16:colId xmlns:a16="http://schemas.microsoft.com/office/drawing/2014/main" val="3194358084"/>
                    </a:ext>
                  </a:extLst>
                </a:gridCol>
                <a:gridCol w="1729640">
                  <a:extLst>
                    <a:ext uri="{9D8B030D-6E8A-4147-A177-3AD203B41FA5}">
                      <a16:colId xmlns:a16="http://schemas.microsoft.com/office/drawing/2014/main" val="2683680280"/>
                    </a:ext>
                  </a:extLst>
                </a:gridCol>
                <a:gridCol w="2341104">
                  <a:extLst>
                    <a:ext uri="{9D8B030D-6E8A-4147-A177-3AD203B41FA5}">
                      <a16:colId xmlns:a16="http://schemas.microsoft.com/office/drawing/2014/main" val="40069337"/>
                    </a:ext>
                  </a:extLst>
                </a:gridCol>
                <a:gridCol w="2457328">
                  <a:extLst>
                    <a:ext uri="{9D8B030D-6E8A-4147-A177-3AD203B41FA5}">
                      <a16:colId xmlns:a16="http://schemas.microsoft.com/office/drawing/2014/main" val="2188787771"/>
                    </a:ext>
                  </a:extLst>
                </a:gridCol>
                <a:gridCol w="1993936">
                  <a:extLst>
                    <a:ext uri="{9D8B030D-6E8A-4147-A177-3AD203B41FA5}">
                      <a16:colId xmlns:a16="http://schemas.microsoft.com/office/drawing/2014/main" val="2601837707"/>
                    </a:ext>
                  </a:extLst>
                </a:gridCol>
                <a:gridCol w="2246014">
                  <a:extLst>
                    <a:ext uri="{9D8B030D-6E8A-4147-A177-3AD203B41FA5}">
                      <a16:colId xmlns:a16="http://schemas.microsoft.com/office/drawing/2014/main" val="84638545"/>
                    </a:ext>
                  </a:extLst>
                </a:gridCol>
              </a:tblGrid>
              <a:tr h="241501">
                <a:tc>
                  <a:txBody>
                    <a:bodyPr/>
                    <a:lstStyle/>
                    <a:p>
                      <a:pPr marL="0" marR="0">
                        <a:spcBef>
                          <a:spcPts val="0"/>
                        </a:spcBef>
                        <a:spcAft>
                          <a:spcPts val="0"/>
                        </a:spcAft>
                      </a:pPr>
                      <a:r>
                        <a:rPr lang="en-US" sz="2000" dirty="0">
                          <a:effectLst/>
                        </a:rPr>
                        <a:t>Variable</a:t>
                      </a:r>
                      <a:endParaRPr lang="en-US" sz="2000" dirty="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Pooled</a:t>
                      </a:r>
                      <a:endParaRPr lang="en-US" sz="20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1994 CBD</a:t>
                      </a:r>
                      <a:endParaRPr lang="en-US" sz="20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1994 non-CBD</a:t>
                      </a:r>
                      <a:endParaRPr lang="en-US" sz="20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2011 CBD</a:t>
                      </a:r>
                      <a:endParaRPr lang="en-US" sz="20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2011 non-CBD</a:t>
                      </a:r>
                      <a:endParaRPr lang="en-US" sz="200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2442088072"/>
                  </a:ext>
                </a:extLst>
              </a:tr>
              <a:tr h="343753">
                <a:tc>
                  <a:txBody>
                    <a:bodyPr/>
                    <a:lstStyle/>
                    <a:p>
                      <a:pPr marL="0" marR="0">
                        <a:spcBef>
                          <a:spcPts val="0"/>
                        </a:spcBef>
                        <a:spcAft>
                          <a:spcPts val="0"/>
                        </a:spcAft>
                      </a:pPr>
                      <a:r>
                        <a:rPr lang="en-US" sz="2000" dirty="0" err="1">
                          <a:effectLst/>
                        </a:rPr>
                        <a:t>ModePassenger:distance</a:t>
                      </a:r>
                      <a:endParaRPr lang="en-US" sz="2000" dirty="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1.690***</a:t>
                      </a:r>
                    </a:p>
                    <a:p>
                      <a:pPr marL="0" marR="0">
                        <a:spcBef>
                          <a:spcPts val="0"/>
                        </a:spcBef>
                        <a:spcAft>
                          <a:spcPts val="0"/>
                        </a:spcAft>
                      </a:pPr>
                      <a:r>
                        <a:rPr lang="en-US" sz="2000">
                          <a:effectLst/>
                        </a:rPr>
                        <a:t>(0.080)</a:t>
                      </a:r>
                      <a:endParaRPr lang="en-US" sz="20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dirty="0">
                          <a:effectLst/>
                        </a:rPr>
                        <a:t>2.870***</a:t>
                      </a:r>
                    </a:p>
                    <a:p>
                      <a:pPr marL="0" marR="0">
                        <a:spcBef>
                          <a:spcPts val="0"/>
                        </a:spcBef>
                        <a:spcAft>
                          <a:spcPts val="0"/>
                        </a:spcAft>
                      </a:pPr>
                      <a:r>
                        <a:rPr lang="en-US" sz="2000" dirty="0">
                          <a:effectLst/>
                        </a:rPr>
                        <a:t>(0.680)</a:t>
                      </a:r>
                      <a:endParaRPr lang="en-US" sz="2000" dirty="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2.430***</a:t>
                      </a:r>
                    </a:p>
                    <a:p>
                      <a:pPr marL="0" marR="0">
                        <a:spcBef>
                          <a:spcPts val="0"/>
                        </a:spcBef>
                        <a:spcAft>
                          <a:spcPts val="0"/>
                        </a:spcAft>
                      </a:pPr>
                      <a:r>
                        <a:rPr lang="en-US" sz="2000">
                          <a:effectLst/>
                        </a:rPr>
                        <a:t>(0.220)</a:t>
                      </a:r>
                      <a:endParaRPr lang="en-US" sz="20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2.200***</a:t>
                      </a:r>
                    </a:p>
                    <a:p>
                      <a:pPr marL="0" marR="0">
                        <a:spcBef>
                          <a:spcPts val="0"/>
                        </a:spcBef>
                        <a:spcAft>
                          <a:spcPts val="0"/>
                        </a:spcAft>
                      </a:pPr>
                      <a:r>
                        <a:rPr lang="en-US" sz="2000">
                          <a:effectLst/>
                        </a:rPr>
                        <a:t>(0.476)</a:t>
                      </a:r>
                      <a:endParaRPr lang="en-US" sz="20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1.540***</a:t>
                      </a:r>
                    </a:p>
                    <a:p>
                      <a:pPr marL="0" marR="0">
                        <a:spcBef>
                          <a:spcPts val="0"/>
                        </a:spcBef>
                        <a:spcAft>
                          <a:spcPts val="0"/>
                        </a:spcAft>
                      </a:pPr>
                      <a:r>
                        <a:rPr lang="en-US" sz="2000">
                          <a:effectLst/>
                        </a:rPr>
                        <a:t>(0.086)</a:t>
                      </a:r>
                      <a:endParaRPr lang="en-US" sz="200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518277814"/>
                  </a:ext>
                </a:extLst>
              </a:tr>
              <a:tr h="343753">
                <a:tc>
                  <a:txBody>
                    <a:bodyPr/>
                    <a:lstStyle/>
                    <a:p>
                      <a:pPr marL="0" marR="0">
                        <a:spcBef>
                          <a:spcPts val="0"/>
                        </a:spcBef>
                        <a:spcAft>
                          <a:spcPts val="0"/>
                        </a:spcAft>
                      </a:pPr>
                      <a:r>
                        <a:rPr lang="en-US" sz="2000">
                          <a:effectLst/>
                        </a:rPr>
                        <a:t>ModeBIKE:distance</a:t>
                      </a:r>
                      <a:endParaRPr lang="en-US" sz="20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6.610***</a:t>
                      </a:r>
                    </a:p>
                    <a:p>
                      <a:pPr marL="0" marR="0">
                        <a:spcBef>
                          <a:spcPts val="0"/>
                        </a:spcBef>
                        <a:spcAft>
                          <a:spcPts val="0"/>
                        </a:spcAft>
                      </a:pPr>
                      <a:r>
                        <a:rPr lang="en-US" sz="2000">
                          <a:effectLst/>
                        </a:rPr>
                        <a:t>(0.227)</a:t>
                      </a:r>
                      <a:endParaRPr lang="en-US" sz="20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dirty="0">
                          <a:effectLst/>
                        </a:rPr>
                        <a:t>8.950***</a:t>
                      </a:r>
                    </a:p>
                    <a:p>
                      <a:pPr marL="0" marR="0">
                        <a:spcBef>
                          <a:spcPts val="0"/>
                        </a:spcBef>
                        <a:spcAft>
                          <a:spcPts val="0"/>
                        </a:spcAft>
                      </a:pPr>
                      <a:r>
                        <a:rPr lang="en-US" sz="2000" dirty="0">
                          <a:effectLst/>
                        </a:rPr>
                        <a:t>(1.790)</a:t>
                      </a:r>
                      <a:endParaRPr lang="en-US" sz="2000" dirty="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9.410***</a:t>
                      </a:r>
                    </a:p>
                    <a:p>
                      <a:pPr marL="0" marR="0">
                        <a:spcBef>
                          <a:spcPts val="0"/>
                        </a:spcBef>
                        <a:spcAft>
                          <a:spcPts val="0"/>
                        </a:spcAft>
                      </a:pPr>
                      <a:r>
                        <a:rPr lang="en-US" sz="2000">
                          <a:effectLst/>
                        </a:rPr>
                        <a:t>(0.740)</a:t>
                      </a:r>
                      <a:endParaRPr lang="en-US" sz="20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5.460***</a:t>
                      </a:r>
                    </a:p>
                    <a:p>
                      <a:pPr marL="0" marR="0">
                        <a:spcBef>
                          <a:spcPts val="0"/>
                        </a:spcBef>
                        <a:spcAft>
                          <a:spcPts val="0"/>
                        </a:spcAft>
                      </a:pPr>
                      <a:r>
                        <a:rPr lang="en-US" sz="2000">
                          <a:effectLst/>
                        </a:rPr>
                        <a:t>(0.861)</a:t>
                      </a:r>
                      <a:endParaRPr lang="en-US" sz="20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6.35***</a:t>
                      </a:r>
                    </a:p>
                    <a:p>
                      <a:pPr marL="0" marR="0">
                        <a:spcBef>
                          <a:spcPts val="0"/>
                        </a:spcBef>
                        <a:spcAft>
                          <a:spcPts val="0"/>
                        </a:spcAft>
                      </a:pPr>
                      <a:r>
                        <a:rPr lang="en-US" sz="2000">
                          <a:effectLst/>
                        </a:rPr>
                        <a:t>(0.243)</a:t>
                      </a:r>
                      <a:endParaRPr lang="en-US" sz="200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3302536692"/>
                  </a:ext>
                </a:extLst>
              </a:tr>
              <a:tr h="588933">
                <a:tc>
                  <a:txBody>
                    <a:bodyPr/>
                    <a:lstStyle/>
                    <a:p>
                      <a:pPr marL="0" marR="0">
                        <a:spcBef>
                          <a:spcPts val="0"/>
                        </a:spcBef>
                        <a:spcAft>
                          <a:spcPts val="0"/>
                        </a:spcAft>
                      </a:pPr>
                      <a:r>
                        <a:rPr lang="en-US" sz="2000">
                          <a:effectLst/>
                        </a:rPr>
                        <a:t>ModeBus:distance</a:t>
                      </a:r>
                      <a:endParaRPr lang="en-US" sz="20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dirty="0">
                          <a:effectLst/>
                        </a:rPr>
                        <a:t>2.420***</a:t>
                      </a:r>
                    </a:p>
                    <a:p>
                      <a:pPr marL="0" marR="0">
                        <a:spcBef>
                          <a:spcPts val="0"/>
                        </a:spcBef>
                        <a:spcAft>
                          <a:spcPts val="0"/>
                        </a:spcAft>
                      </a:pPr>
                      <a:r>
                        <a:rPr lang="en-US" sz="2000" dirty="0">
                          <a:effectLst/>
                        </a:rPr>
                        <a:t>(0.083)</a:t>
                      </a:r>
                      <a:endParaRPr lang="en-US" sz="2000" dirty="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dirty="0">
                          <a:effectLst/>
                        </a:rPr>
                        <a:t>2.410***</a:t>
                      </a:r>
                    </a:p>
                    <a:p>
                      <a:pPr marL="0" marR="0">
                        <a:spcBef>
                          <a:spcPts val="0"/>
                        </a:spcBef>
                        <a:spcAft>
                          <a:spcPts val="0"/>
                        </a:spcAft>
                      </a:pPr>
                      <a:r>
                        <a:rPr lang="en-US" sz="2000" dirty="0">
                          <a:effectLst/>
                        </a:rPr>
                        <a:t>(0.239)</a:t>
                      </a:r>
                      <a:endParaRPr lang="en-US" sz="2000" dirty="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3.370***</a:t>
                      </a:r>
                    </a:p>
                    <a:p>
                      <a:pPr marL="0" marR="0">
                        <a:spcBef>
                          <a:spcPts val="0"/>
                        </a:spcBef>
                        <a:spcAft>
                          <a:spcPts val="0"/>
                        </a:spcAft>
                      </a:pPr>
                      <a:r>
                        <a:rPr lang="en-US" sz="2000">
                          <a:effectLst/>
                        </a:rPr>
                        <a:t>(0.279)</a:t>
                      </a:r>
                      <a:endParaRPr lang="en-US" sz="20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2.110***</a:t>
                      </a:r>
                    </a:p>
                    <a:p>
                      <a:pPr marL="0" marR="0">
                        <a:spcBef>
                          <a:spcPts val="0"/>
                        </a:spcBef>
                        <a:spcAft>
                          <a:spcPts val="0"/>
                        </a:spcAft>
                      </a:pPr>
                      <a:r>
                        <a:rPr lang="en-US" sz="2000">
                          <a:effectLst/>
                        </a:rPr>
                        <a:t>(0.165)</a:t>
                      </a:r>
                      <a:endParaRPr lang="en-US" sz="20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2.100***</a:t>
                      </a:r>
                    </a:p>
                    <a:p>
                      <a:pPr marL="0" marR="0">
                        <a:spcBef>
                          <a:spcPts val="0"/>
                        </a:spcBef>
                        <a:spcAft>
                          <a:spcPts val="0"/>
                        </a:spcAft>
                      </a:pPr>
                      <a:r>
                        <a:rPr lang="en-US" sz="2000">
                          <a:effectLst/>
                        </a:rPr>
                        <a:t>(0.119)</a:t>
                      </a:r>
                      <a:endParaRPr lang="en-US" sz="200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4222684583"/>
                  </a:ext>
                </a:extLst>
              </a:tr>
              <a:tr h="343753">
                <a:tc>
                  <a:txBody>
                    <a:bodyPr/>
                    <a:lstStyle/>
                    <a:p>
                      <a:pPr marL="0" marR="0">
                        <a:spcBef>
                          <a:spcPts val="0"/>
                        </a:spcBef>
                        <a:spcAft>
                          <a:spcPts val="0"/>
                        </a:spcAft>
                      </a:pPr>
                      <a:r>
                        <a:rPr lang="en-US" sz="2000" dirty="0" err="1">
                          <a:effectLst/>
                        </a:rPr>
                        <a:t>ModeDriving:distance</a:t>
                      </a:r>
                      <a:endParaRPr lang="en-US" sz="2000" dirty="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dirty="0">
                          <a:effectLst/>
                        </a:rPr>
                        <a:t>1.520***</a:t>
                      </a:r>
                    </a:p>
                    <a:p>
                      <a:pPr marL="0" marR="0">
                        <a:spcBef>
                          <a:spcPts val="0"/>
                        </a:spcBef>
                        <a:spcAft>
                          <a:spcPts val="0"/>
                        </a:spcAft>
                      </a:pPr>
                      <a:r>
                        <a:rPr lang="en-US" sz="2000" dirty="0">
                          <a:effectLst/>
                        </a:rPr>
                        <a:t>(0.016)</a:t>
                      </a:r>
                      <a:endParaRPr lang="en-US" sz="2000" b="1" dirty="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1.860***</a:t>
                      </a:r>
                    </a:p>
                    <a:p>
                      <a:pPr marL="0" marR="0">
                        <a:spcBef>
                          <a:spcPts val="0"/>
                        </a:spcBef>
                        <a:spcAft>
                          <a:spcPts val="0"/>
                        </a:spcAft>
                      </a:pPr>
                      <a:r>
                        <a:rPr lang="en-US" sz="2000">
                          <a:effectLst/>
                        </a:rPr>
                        <a:t>(0.155)</a:t>
                      </a:r>
                      <a:endParaRPr lang="en-US" sz="20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1.800***</a:t>
                      </a:r>
                    </a:p>
                    <a:p>
                      <a:pPr marL="0" marR="0">
                        <a:spcBef>
                          <a:spcPts val="0"/>
                        </a:spcBef>
                        <a:spcAft>
                          <a:spcPts val="0"/>
                        </a:spcAft>
                      </a:pPr>
                      <a:r>
                        <a:rPr lang="en-US" sz="2000">
                          <a:effectLst/>
                        </a:rPr>
                        <a:t>(0.028)</a:t>
                      </a:r>
                      <a:endParaRPr lang="en-US" sz="20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1.120***</a:t>
                      </a:r>
                    </a:p>
                    <a:p>
                      <a:pPr marL="0" marR="0">
                        <a:spcBef>
                          <a:spcPts val="0"/>
                        </a:spcBef>
                        <a:spcAft>
                          <a:spcPts val="0"/>
                        </a:spcAft>
                      </a:pPr>
                      <a:r>
                        <a:rPr lang="en-US" sz="2000">
                          <a:effectLst/>
                        </a:rPr>
                        <a:t>(0.105)</a:t>
                      </a:r>
                      <a:endParaRPr lang="en-US" sz="20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1.400***</a:t>
                      </a:r>
                    </a:p>
                    <a:p>
                      <a:pPr marL="0" marR="0">
                        <a:spcBef>
                          <a:spcPts val="0"/>
                        </a:spcBef>
                        <a:spcAft>
                          <a:spcPts val="0"/>
                        </a:spcAft>
                      </a:pPr>
                      <a:r>
                        <a:rPr lang="en-US" sz="2000">
                          <a:effectLst/>
                        </a:rPr>
                        <a:t>(0.019)</a:t>
                      </a:r>
                      <a:endParaRPr lang="en-US" sz="200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4136596742"/>
                  </a:ext>
                </a:extLst>
              </a:tr>
              <a:tr h="343753">
                <a:tc>
                  <a:txBody>
                    <a:bodyPr/>
                    <a:lstStyle/>
                    <a:p>
                      <a:pPr marL="0" marR="0">
                        <a:spcBef>
                          <a:spcPts val="0"/>
                        </a:spcBef>
                        <a:spcAft>
                          <a:spcPts val="0"/>
                        </a:spcAft>
                      </a:pPr>
                      <a:r>
                        <a:rPr lang="en-US" sz="2000">
                          <a:effectLst/>
                        </a:rPr>
                        <a:t>ModeRail:distance</a:t>
                      </a:r>
                      <a:endParaRPr lang="en-US" sz="20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dirty="0">
                          <a:effectLst/>
                        </a:rPr>
                        <a:t>1.730***</a:t>
                      </a:r>
                    </a:p>
                    <a:p>
                      <a:pPr marL="0" marR="0">
                        <a:spcBef>
                          <a:spcPts val="0"/>
                        </a:spcBef>
                        <a:spcAft>
                          <a:spcPts val="0"/>
                        </a:spcAft>
                      </a:pPr>
                      <a:r>
                        <a:rPr lang="en-US" sz="2000" dirty="0">
                          <a:effectLst/>
                        </a:rPr>
                        <a:t>(0.074)</a:t>
                      </a:r>
                      <a:endParaRPr lang="en-US" sz="2000" dirty="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0.959**</a:t>
                      </a:r>
                    </a:p>
                    <a:p>
                      <a:pPr marL="0" marR="0">
                        <a:spcBef>
                          <a:spcPts val="0"/>
                        </a:spcBef>
                        <a:spcAft>
                          <a:spcPts val="0"/>
                        </a:spcAft>
                      </a:pPr>
                      <a:r>
                        <a:rPr lang="en-US" sz="2000">
                          <a:effectLst/>
                        </a:rPr>
                        <a:t>(0.446)</a:t>
                      </a:r>
                      <a:endParaRPr lang="en-US" sz="20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1.600**</a:t>
                      </a:r>
                    </a:p>
                    <a:p>
                      <a:pPr marL="0" marR="0">
                        <a:spcBef>
                          <a:spcPts val="0"/>
                        </a:spcBef>
                        <a:spcAft>
                          <a:spcPts val="0"/>
                        </a:spcAft>
                      </a:pPr>
                      <a:r>
                        <a:rPr lang="en-US" sz="2000">
                          <a:effectLst/>
                        </a:rPr>
                        <a:t>(0.711)</a:t>
                      </a:r>
                      <a:endParaRPr lang="en-US" sz="20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1.500***</a:t>
                      </a:r>
                    </a:p>
                    <a:p>
                      <a:pPr marL="0" marR="0">
                        <a:spcBef>
                          <a:spcPts val="0"/>
                        </a:spcBef>
                        <a:spcAft>
                          <a:spcPts val="0"/>
                        </a:spcAft>
                      </a:pPr>
                      <a:r>
                        <a:rPr lang="en-US" sz="2000">
                          <a:effectLst/>
                        </a:rPr>
                        <a:t>(0.137)</a:t>
                      </a:r>
                      <a:endParaRPr lang="en-US" sz="20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1.800***</a:t>
                      </a:r>
                    </a:p>
                    <a:p>
                      <a:pPr marL="0" marR="0">
                        <a:spcBef>
                          <a:spcPts val="0"/>
                        </a:spcBef>
                        <a:spcAft>
                          <a:spcPts val="0"/>
                        </a:spcAft>
                      </a:pPr>
                      <a:r>
                        <a:rPr lang="en-US" sz="2000">
                          <a:effectLst/>
                        </a:rPr>
                        <a:t>(0.096)</a:t>
                      </a:r>
                      <a:endParaRPr lang="en-US" sz="200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3129344784"/>
                  </a:ext>
                </a:extLst>
              </a:tr>
              <a:tr h="343753">
                <a:tc>
                  <a:txBody>
                    <a:bodyPr/>
                    <a:lstStyle/>
                    <a:p>
                      <a:pPr marL="0" marR="0">
                        <a:spcBef>
                          <a:spcPts val="0"/>
                        </a:spcBef>
                        <a:spcAft>
                          <a:spcPts val="0"/>
                        </a:spcAft>
                      </a:pPr>
                      <a:r>
                        <a:rPr lang="en-US" sz="2000">
                          <a:effectLst/>
                        </a:rPr>
                        <a:t>ModeWalk:distance</a:t>
                      </a:r>
                      <a:endParaRPr lang="en-US" sz="20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20.800***</a:t>
                      </a:r>
                    </a:p>
                    <a:p>
                      <a:pPr marL="0" marR="0">
                        <a:spcBef>
                          <a:spcPts val="0"/>
                        </a:spcBef>
                        <a:spcAft>
                          <a:spcPts val="0"/>
                        </a:spcAft>
                      </a:pPr>
                      <a:r>
                        <a:rPr lang="en-US" sz="2000">
                          <a:effectLst/>
                        </a:rPr>
                        <a:t>(0.967)</a:t>
                      </a:r>
                      <a:endParaRPr lang="en-US" sz="20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dirty="0">
                          <a:effectLst/>
                        </a:rPr>
                        <a:t>31.000***</a:t>
                      </a:r>
                    </a:p>
                    <a:p>
                      <a:pPr marL="0" marR="0">
                        <a:spcBef>
                          <a:spcPts val="0"/>
                        </a:spcBef>
                        <a:spcAft>
                          <a:spcPts val="0"/>
                        </a:spcAft>
                      </a:pPr>
                      <a:r>
                        <a:rPr lang="en-US" sz="2000" dirty="0">
                          <a:effectLst/>
                        </a:rPr>
                        <a:t>(5.320)</a:t>
                      </a:r>
                      <a:endParaRPr lang="en-US" sz="2000" dirty="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32.200***</a:t>
                      </a:r>
                    </a:p>
                    <a:p>
                      <a:pPr marL="0" marR="0">
                        <a:spcBef>
                          <a:spcPts val="0"/>
                        </a:spcBef>
                        <a:spcAft>
                          <a:spcPts val="0"/>
                        </a:spcAft>
                      </a:pPr>
                      <a:r>
                        <a:rPr lang="en-US" sz="2000">
                          <a:effectLst/>
                        </a:rPr>
                        <a:t>(2.560)</a:t>
                      </a:r>
                      <a:endParaRPr lang="en-US" sz="20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dirty="0" smtClean="0">
                          <a:effectLst/>
                        </a:rPr>
                        <a:t>20.900</a:t>
                      </a:r>
                      <a:r>
                        <a:rPr lang="en-US" sz="2000" dirty="0">
                          <a:effectLst/>
                        </a:rPr>
                        <a:t>***</a:t>
                      </a:r>
                    </a:p>
                    <a:p>
                      <a:pPr marL="0" marR="0">
                        <a:spcBef>
                          <a:spcPts val="0"/>
                        </a:spcBef>
                        <a:spcAft>
                          <a:spcPts val="0"/>
                        </a:spcAft>
                      </a:pPr>
                      <a:r>
                        <a:rPr lang="en-US" sz="2000" dirty="0">
                          <a:effectLst/>
                        </a:rPr>
                        <a:t>(2.940)</a:t>
                      </a:r>
                      <a:endParaRPr lang="en-US" sz="2000" dirty="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dirty="0">
                          <a:effectLst/>
                        </a:rPr>
                        <a:t>18.500***</a:t>
                      </a:r>
                    </a:p>
                    <a:p>
                      <a:pPr marL="0" marR="0">
                        <a:spcBef>
                          <a:spcPts val="0"/>
                        </a:spcBef>
                        <a:spcAft>
                          <a:spcPts val="0"/>
                        </a:spcAft>
                      </a:pPr>
                      <a:r>
                        <a:rPr lang="en-US" sz="2000" dirty="0">
                          <a:effectLst/>
                        </a:rPr>
                        <a:t>(1.250)</a:t>
                      </a:r>
                      <a:endParaRPr lang="en-US" sz="2000" dirty="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245183451"/>
                  </a:ext>
                </a:extLst>
              </a:tr>
              <a:tr h="343753">
                <a:tc>
                  <a:txBody>
                    <a:bodyPr/>
                    <a:lstStyle/>
                    <a:p>
                      <a:pPr marL="0" marR="0">
                        <a:spcBef>
                          <a:spcPts val="0"/>
                        </a:spcBef>
                        <a:spcAft>
                          <a:spcPts val="0"/>
                        </a:spcAft>
                      </a:pPr>
                      <a:r>
                        <a:rPr lang="en-US" sz="2000" dirty="0">
                          <a:effectLst/>
                        </a:rPr>
                        <a:t>Constant</a:t>
                      </a:r>
                      <a:endParaRPr lang="en-US" sz="2000" dirty="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12.600***</a:t>
                      </a:r>
                    </a:p>
                    <a:p>
                      <a:pPr marL="0" marR="0">
                        <a:spcBef>
                          <a:spcPts val="0"/>
                        </a:spcBef>
                        <a:spcAft>
                          <a:spcPts val="0"/>
                        </a:spcAft>
                      </a:pPr>
                      <a:r>
                        <a:rPr lang="en-US" sz="2000">
                          <a:effectLst/>
                        </a:rPr>
                        <a:t>(1.170)</a:t>
                      </a:r>
                      <a:endParaRPr lang="en-US" sz="20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dirty="0">
                          <a:effectLst/>
                        </a:rPr>
                        <a:t>11.700*</a:t>
                      </a:r>
                    </a:p>
                    <a:p>
                      <a:pPr marL="0" marR="0">
                        <a:spcBef>
                          <a:spcPts val="0"/>
                        </a:spcBef>
                        <a:spcAft>
                          <a:spcPts val="0"/>
                        </a:spcAft>
                      </a:pPr>
                      <a:r>
                        <a:rPr lang="en-US" sz="2000" dirty="0">
                          <a:effectLst/>
                        </a:rPr>
                        <a:t>(6.540)</a:t>
                      </a:r>
                      <a:endParaRPr lang="en-US" sz="2000" dirty="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6.610**</a:t>
                      </a:r>
                    </a:p>
                    <a:p>
                      <a:pPr marL="0" marR="0">
                        <a:spcBef>
                          <a:spcPts val="0"/>
                        </a:spcBef>
                        <a:spcAft>
                          <a:spcPts val="0"/>
                        </a:spcAft>
                      </a:pPr>
                      <a:r>
                        <a:rPr lang="en-US" sz="2000">
                          <a:effectLst/>
                        </a:rPr>
                        <a:t>(2.870)</a:t>
                      </a:r>
                      <a:endParaRPr lang="en-US" sz="20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15.800**</a:t>
                      </a:r>
                    </a:p>
                    <a:p>
                      <a:pPr marL="0" marR="0">
                        <a:spcBef>
                          <a:spcPts val="0"/>
                        </a:spcBef>
                        <a:spcAft>
                          <a:spcPts val="0"/>
                        </a:spcAft>
                      </a:pPr>
                      <a:r>
                        <a:rPr lang="en-US" sz="2000">
                          <a:effectLst/>
                        </a:rPr>
                        <a:t>(7.920)</a:t>
                      </a:r>
                      <a:endParaRPr lang="en-US" sz="20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10.500***</a:t>
                      </a:r>
                    </a:p>
                    <a:p>
                      <a:pPr marL="0" marR="0">
                        <a:spcBef>
                          <a:spcPts val="0"/>
                        </a:spcBef>
                        <a:spcAft>
                          <a:spcPts val="0"/>
                        </a:spcAft>
                      </a:pPr>
                      <a:r>
                        <a:rPr lang="en-US" sz="2000">
                          <a:effectLst/>
                        </a:rPr>
                        <a:t>(1.350)</a:t>
                      </a:r>
                      <a:endParaRPr lang="en-US" sz="200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4268147506"/>
                  </a:ext>
                </a:extLst>
              </a:tr>
              <a:tr h="171877">
                <a:tc>
                  <a:txBody>
                    <a:bodyPr/>
                    <a:lstStyle/>
                    <a:p>
                      <a:pPr marL="0" marR="0">
                        <a:spcBef>
                          <a:spcPts val="0"/>
                        </a:spcBef>
                        <a:spcAft>
                          <a:spcPts val="0"/>
                        </a:spcAft>
                      </a:pPr>
                      <a:r>
                        <a:rPr lang="en-US" sz="2000">
                          <a:effectLst/>
                        </a:rPr>
                        <a:t>Observations</a:t>
                      </a:r>
                      <a:endParaRPr lang="en-US" sz="20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10.366</a:t>
                      </a:r>
                      <a:endParaRPr lang="en-US" sz="20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500</a:t>
                      </a:r>
                      <a:endParaRPr lang="en-US" sz="20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2,976</a:t>
                      </a:r>
                      <a:endParaRPr lang="en-US" sz="20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1,068</a:t>
                      </a:r>
                      <a:endParaRPr lang="en-US" sz="20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5.822</a:t>
                      </a:r>
                      <a:endParaRPr lang="en-US" sz="200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2754803208"/>
                  </a:ext>
                </a:extLst>
              </a:tr>
              <a:tr h="171877">
                <a:tc>
                  <a:txBody>
                    <a:bodyPr/>
                    <a:lstStyle/>
                    <a:p>
                      <a:pPr marL="0" marR="0">
                        <a:spcBef>
                          <a:spcPts val="0"/>
                        </a:spcBef>
                        <a:spcAft>
                          <a:spcPts val="0"/>
                        </a:spcAft>
                      </a:pPr>
                      <a:r>
                        <a:rPr lang="en-US" sz="2000">
                          <a:effectLst/>
                        </a:rPr>
                        <a:t>Adjusted R</a:t>
                      </a:r>
                      <a:r>
                        <a:rPr lang="en-US" sz="2000" baseline="30000">
                          <a:effectLst/>
                        </a:rPr>
                        <a:t>2</a:t>
                      </a:r>
                      <a:r>
                        <a:rPr lang="en-US" sz="2000">
                          <a:effectLst/>
                        </a:rPr>
                        <a:t> </a:t>
                      </a:r>
                      <a:endParaRPr lang="en-US" sz="20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0.670</a:t>
                      </a:r>
                      <a:endParaRPr lang="en-US" sz="20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dirty="0">
                          <a:effectLst/>
                        </a:rPr>
                        <a:t>0.607</a:t>
                      </a:r>
                      <a:endParaRPr lang="en-US" sz="2000" dirty="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a:effectLst/>
                        </a:rPr>
                        <a:t>0.678</a:t>
                      </a:r>
                      <a:endParaRPr lang="en-US" sz="20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dirty="0">
                          <a:effectLst/>
                        </a:rPr>
                        <a:t>0.610</a:t>
                      </a:r>
                      <a:endParaRPr lang="en-US" sz="2000" dirty="0">
                        <a:effectLst/>
                        <a:latin typeface="Times New Roman" panose="02020603050405020304" pitchFamily="18" charset="0"/>
                        <a:ea typeface="等线" panose="02010600030101010101" pitchFamily="2" charset="-122"/>
                      </a:endParaRPr>
                    </a:p>
                  </a:txBody>
                  <a:tcPr marL="68580" marR="68580" marT="0" marB="0"/>
                </a:tc>
                <a:tc>
                  <a:txBody>
                    <a:bodyPr/>
                    <a:lstStyle/>
                    <a:p>
                      <a:pPr marL="0" marR="0">
                        <a:spcBef>
                          <a:spcPts val="0"/>
                        </a:spcBef>
                        <a:spcAft>
                          <a:spcPts val="0"/>
                        </a:spcAft>
                      </a:pPr>
                      <a:r>
                        <a:rPr lang="en-US" sz="2000" dirty="0">
                          <a:effectLst/>
                        </a:rPr>
                        <a:t>0.691</a:t>
                      </a:r>
                      <a:endParaRPr lang="en-US" sz="2000" dirty="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2480034653"/>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4228081112"/>
              </p:ext>
            </p:extLst>
          </p:nvPr>
        </p:nvGraphicFramePr>
        <p:xfrm>
          <a:off x="28796968" y="29288862"/>
          <a:ext cx="14256431" cy="2729895"/>
        </p:xfrm>
        <a:graphic>
          <a:graphicData uri="http://schemas.openxmlformats.org/drawingml/2006/table">
            <a:tbl>
              <a:tblPr firstRow="1" firstCol="1" bandRow="1">
                <a:tableStyleId>{21E4AEA4-8DFA-4A89-87EB-49C32662AFE0}</a:tableStyleId>
              </a:tblPr>
              <a:tblGrid>
                <a:gridCol w="3447464">
                  <a:extLst>
                    <a:ext uri="{9D8B030D-6E8A-4147-A177-3AD203B41FA5}">
                      <a16:colId xmlns:a16="http://schemas.microsoft.com/office/drawing/2014/main" val="20000"/>
                    </a:ext>
                  </a:extLst>
                </a:gridCol>
                <a:gridCol w="2707960">
                  <a:extLst>
                    <a:ext uri="{9D8B030D-6E8A-4147-A177-3AD203B41FA5}">
                      <a16:colId xmlns:a16="http://schemas.microsoft.com/office/drawing/2014/main" val="20001"/>
                    </a:ext>
                  </a:extLst>
                </a:gridCol>
                <a:gridCol w="2700336">
                  <a:extLst>
                    <a:ext uri="{9D8B030D-6E8A-4147-A177-3AD203B41FA5}">
                      <a16:colId xmlns:a16="http://schemas.microsoft.com/office/drawing/2014/main" val="20002"/>
                    </a:ext>
                  </a:extLst>
                </a:gridCol>
                <a:gridCol w="2534137">
                  <a:extLst>
                    <a:ext uri="{9D8B030D-6E8A-4147-A177-3AD203B41FA5}">
                      <a16:colId xmlns:a16="http://schemas.microsoft.com/office/drawing/2014/main" val="20003"/>
                    </a:ext>
                  </a:extLst>
                </a:gridCol>
                <a:gridCol w="2866534">
                  <a:extLst>
                    <a:ext uri="{9D8B030D-6E8A-4147-A177-3AD203B41FA5}">
                      <a16:colId xmlns:a16="http://schemas.microsoft.com/office/drawing/2014/main" val="20004"/>
                    </a:ext>
                  </a:extLst>
                </a:gridCol>
              </a:tblGrid>
              <a:tr h="901095">
                <a:tc>
                  <a:txBody>
                    <a:bodyPr/>
                    <a:lstStyle/>
                    <a:p>
                      <a:pPr marL="0" marR="0">
                        <a:spcBef>
                          <a:spcPts val="0"/>
                        </a:spcBef>
                        <a:spcAft>
                          <a:spcPts val="0"/>
                        </a:spcAft>
                      </a:pPr>
                      <a:r>
                        <a:rPr lang="en-US" sz="2000" dirty="0">
                          <a:effectLst/>
                        </a:rPr>
                        <a:t>Mode</a:t>
                      </a:r>
                      <a:endParaRPr lang="en-US" sz="20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spcBef>
                          <a:spcPts val="0"/>
                        </a:spcBef>
                        <a:spcAft>
                          <a:spcPts val="0"/>
                        </a:spcAft>
                      </a:pPr>
                      <a:r>
                        <a:rPr lang="en-US" sz="2000" dirty="0">
                          <a:effectLst/>
                        </a:rPr>
                        <a:t>1994 CBD VS </a:t>
                      </a:r>
                      <a:endParaRPr lang="en-US" sz="2000" dirty="0" smtClean="0">
                        <a:effectLst/>
                      </a:endParaRPr>
                    </a:p>
                    <a:p>
                      <a:pPr marL="0" marR="0">
                        <a:spcBef>
                          <a:spcPts val="0"/>
                        </a:spcBef>
                        <a:spcAft>
                          <a:spcPts val="0"/>
                        </a:spcAft>
                      </a:pPr>
                      <a:r>
                        <a:rPr lang="en-US" sz="2000" dirty="0" smtClean="0">
                          <a:effectLst/>
                        </a:rPr>
                        <a:t>1994 </a:t>
                      </a:r>
                      <a:r>
                        <a:rPr lang="en-US" sz="2000" dirty="0">
                          <a:effectLst/>
                        </a:rPr>
                        <a:t>non-CBD</a:t>
                      </a:r>
                      <a:endParaRPr lang="en-US" sz="20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spcBef>
                          <a:spcPts val="0"/>
                        </a:spcBef>
                        <a:spcAft>
                          <a:spcPts val="0"/>
                        </a:spcAft>
                      </a:pPr>
                      <a:r>
                        <a:rPr lang="en-US" sz="2000" dirty="0">
                          <a:effectLst/>
                        </a:rPr>
                        <a:t>2011 CBD VS </a:t>
                      </a:r>
                      <a:endParaRPr lang="en-US" sz="2000" dirty="0" smtClean="0">
                        <a:effectLst/>
                      </a:endParaRPr>
                    </a:p>
                    <a:p>
                      <a:pPr marL="0" marR="0">
                        <a:spcBef>
                          <a:spcPts val="0"/>
                        </a:spcBef>
                        <a:spcAft>
                          <a:spcPts val="0"/>
                        </a:spcAft>
                      </a:pPr>
                      <a:r>
                        <a:rPr lang="en-US" sz="2000" dirty="0" smtClean="0">
                          <a:effectLst/>
                        </a:rPr>
                        <a:t>2011 non-CBD</a:t>
                      </a:r>
                      <a:endParaRPr lang="en-US" sz="20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spcBef>
                          <a:spcPts val="0"/>
                        </a:spcBef>
                        <a:spcAft>
                          <a:spcPts val="0"/>
                        </a:spcAft>
                      </a:pPr>
                      <a:r>
                        <a:rPr lang="en-US" sz="2000" dirty="0">
                          <a:effectLst/>
                        </a:rPr>
                        <a:t>1994 CBD VS </a:t>
                      </a:r>
                      <a:r>
                        <a:rPr lang="en-US" sz="2000" dirty="0" smtClean="0">
                          <a:effectLst/>
                        </a:rPr>
                        <a:t>2011 CBD</a:t>
                      </a:r>
                      <a:endParaRPr lang="en-US" sz="20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spcBef>
                          <a:spcPts val="0"/>
                        </a:spcBef>
                        <a:spcAft>
                          <a:spcPts val="0"/>
                        </a:spcAft>
                      </a:pPr>
                      <a:r>
                        <a:rPr lang="en-US" sz="2000" dirty="0">
                          <a:effectLst/>
                        </a:rPr>
                        <a:t>1994 non-CBD VS</a:t>
                      </a:r>
                    </a:p>
                    <a:p>
                      <a:pPr marL="0" marR="0">
                        <a:spcBef>
                          <a:spcPts val="0"/>
                        </a:spcBef>
                        <a:spcAft>
                          <a:spcPts val="0"/>
                        </a:spcAft>
                      </a:pPr>
                      <a:r>
                        <a:rPr lang="en-US" sz="2000" dirty="0">
                          <a:effectLst/>
                        </a:rPr>
                        <a:t> 2011 non-CBD</a:t>
                      </a:r>
                      <a:endParaRPr lang="en-US" sz="20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000"/>
                  </a:ext>
                </a:extLst>
              </a:tr>
              <a:tr h="0">
                <a:tc>
                  <a:txBody>
                    <a:bodyPr/>
                    <a:lstStyle/>
                    <a:p>
                      <a:pPr marL="0" marR="0">
                        <a:spcBef>
                          <a:spcPts val="0"/>
                        </a:spcBef>
                        <a:spcAft>
                          <a:spcPts val="0"/>
                        </a:spcAft>
                      </a:pPr>
                      <a:r>
                        <a:rPr lang="en-US" sz="2000">
                          <a:effectLst/>
                        </a:rPr>
                        <a:t>Driving</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spcBef>
                          <a:spcPts val="0"/>
                        </a:spcBef>
                        <a:spcAft>
                          <a:spcPts val="0"/>
                        </a:spcAft>
                        <a:tabLst>
                          <a:tab pos="580390" algn="l"/>
                        </a:tabLst>
                      </a:pPr>
                      <a:r>
                        <a:rPr lang="en-US" sz="2000">
                          <a:effectLst/>
                        </a:rPr>
                        <a:t>0.99</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spcBef>
                          <a:spcPts val="0"/>
                        </a:spcBef>
                        <a:spcAft>
                          <a:spcPts val="0"/>
                        </a:spcAft>
                      </a:pPr>
                      <a:r>
                        <a:rPr lang="en-US" sz="2000">
                          <a:effectLst/>
                        </a:rPr>
                        <a:t>-10.64*</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spcBef>
                          <a:spcPts val="0"/>
                        </a:spcBef>
                        <a:spcAft>
                          <a:spcPts val="0"/>
                        </a:spcAft>
                      </a:pPr>
                      <a:r>
                        <a:rPr lang="en-US" sz="2000">
                          <a:effectLst/>
                        </a:rPr>
                        <a:t>21.17*</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spcBef>
                          <a:spcPts val="0"/>
                        </a:spcBef>
                        <a:spcAft>
                          <a:spcPts val="0"/>
                        </a:spcAft>
                      </a:pPr>
                      <a:r>
                        <a:rPr lang="en-US" sz="2000" dirty="0">
                          <a:effectLst/>
                        </a:rPr>
                        <a:t>20.18*</a:t>
                      </a:r>
                      <a:endParaRPr lang="en-US" sz="20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001"/>
                  </a:ext>
                </a:extLst>
              </a:tr>
              <a:tr h="0">
                <a:tc>
                  <a:txBody>
                    <a:bodyPr/>
                    <a:lstStyle/>
                    <a:p>
                      <a:pPr marL="0" marR="0">
                        <a:spcBef>
                          <a:spcPts val="0"/>
                        </a:spcBef>
                        <a:spcAft>
                          <a:spcPts val="0"/>
                        </a:spcAft>
                      </a:pPr>
                      <a:r>
                        <a:rPr lang="en-US" sz="2000">
                          <a:effectLst/>
                        </a:rPr>
                        <a:t>Passenger</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spcBef>
                          <a:spcPts val="0"/>
                        </a:spcBef>
                        <a:spcAft>
                          <a:spcPts val="0"/>
                        </a:spcAft>
                      </a:pPr>
                      <a:r>
                        <a:rPr lang="en-US" sz="2000">
                          <a:effectLst/>
                        </a:rPr>
                        <a:t>3.76</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spcBef>
                          <a:spcPts val="0"/>
                        </a:spcBef>
                        <a:spcAft>
                          <a:spcPts val="0"/>
                        </a:spcAft>
                      </a:pPr>
                      <a:r>
                        <a:rPr lang="en-US" sz="2000">
                          <a:effectLst/>
                        </a:rPr>
                        <a:t>11.62</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spcBef>
                          <a:spcPts val="0"/>
                        </a:spcBef>
                        <a:spcAft>
                          <a:spcPts val="0"/>
                        </a:spcAft>
                      </a:pPr>
                      <a:r>
                        <a:rPr lang="en-US" sz="2000">
                          <a:effectLst/>
                        </a:rPr>
                        <a:t>6.34</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spcBef>
                          <a:spcPts val="0"/>
                        </a:spcBef>
                        <a:spcAft>
                          <a:spcPts val="0"/>
                        </a:spcAft>
                      </a:pPr>
                      <a:r>
                        <a:rPr lang="en-US" sz="2000">
                          <a:effectLst/>
                        </a:rPr>
                        <a:t>2.57*</a:t>
                      </a:r>
                      <a:endParaRPr lang="en-US" sz="2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002"/>
                  </a:ext>
                </a:extLst>
              </a:tr>
              <a:tr h="0">
                <a:tc>
                  <a:txBody>
                    <a:bodyPr/>
                    <a:lstStyle/>
                    <a:p>
                      <a:pPr marL="0" marR="0">
                        <a:spcBef>
                          <a:spcPts val="0"/>
                        </a:spcBef>
                        <a:spcAft>
                          <a:spcPts val="0"/>
                        </a:spcAft>
                      </a:pPr>
                      <a:r>
                        <a:rPr lang="en-US" sz="2000">
                          <a:effectLst/>
                        </a:rPr>
                        <a:t>Bus</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spcBef>
                          <a:spcPts val="0"/>
                        </a:spcBef>
                        <a:spcAft>
                          <a:spcPts val="0"/>
                        </a:spcAft>
                      </a:pPr>
                      <a:r>
                        <a:rPr lang="en-US" sz="2000">
                          <a:effectLst/>
                        </a:rPr>
                        <a:t>-7.14*</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spcBef>
                          <a:spcPts val="0"/>
                        </a:spcBef>
                        <a:spcAft>
                          <a:spcPts val="0"/>
                        </a:spcAft>
                      </a:pPr>
                      <a:r>
                        <a:rPr lang="en-US" sz="2000">
                          <a:effectLst/>
                        </a:rPr>
                        <a:t>0.17</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spcBef>
                          <a:spcPts val="0"/>
                        </a:spcBef>
                        <a:spcAft>
                          <a:spcPts val="0"/>
                        </a:spcAft>
                      </a:pPr>
                      <a:r>
                        <a:rPr lang="en-US" sz="2000">
                          <a:effectLst/>
                        </a:rPr>
                        <a:t>3.46</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spcBef>
                          <a:spcPts val="0"/>
                        </a:spcBef>
                        <a:spcAft>
                          <a:spcPts val="0"/>
                        </a:spcAft>
                      </a:pPr>
                      <a:r>
                        <a:rPr lang="en-US" sz="2000">
                          <a:effectLst/>
                        </a:rPr>
                        <a:t>10.60*</a:t>
                      </a:r>
                      <a:endParaRPr lang="en-US" sz="2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003"/>
                  </a:ext>
                </a:extLst>
              </a:tr>
              <a:tr h="0">
                <a:tc>
                  <a:txBody>
                    <a:bodyPr/>
                    <a:lstStyle/>
                    <a:p>
                      <a:pPr marL="0" marR="0">
                        <a:spcBef>
                          <a:spcPts val="0"/>
                        </a:spcBef>
                        <a:spcAft>
                          <a:spcPts val="0"/>
                        </a:spcAft>
                      </a:pPr>
                      <a:r>
                        <a:rPr lang="en-US" sz="2000">
                          <a:effectLst/>
                        </a:rPr>
                        <a:t>Rail</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spcBef>
                          <a:spcPts val="0"/>
                        </a:spcBef>
                        <a:spcAft>
                          <a:spcPts val="0"/>
                        </a:spcAft>
                      </a:pPr>
                      <a:r>
                        <a:rPr lang="en-US" sz="2000">
                          <a:effectLst/>
                        </a:rPr>
                        <a:t>-25.14</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spcBef>
                          <a:spcPts val="0"/>
                        </a:spcBef>
                        <a:spcAft>
                          <a:spcPts val="0"/>
                        </a:spcAft>
                      </a:pPr>
                      <a:r>
                        <a:rPr lang="en-US" sz="2000">
                          <a:effectLst/>
                        </a:rPr>
                        <a:t>-6.62</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spcBef>
                          <a:spcPts val="0"/>
                        </a:spcBef>
                        <a:spcAft>
                          <a:spcPts val="0"/>
                        </a:spcAft>
                      </a:pPr>
                      <a:r>
                        <a:rPr lang="en-US" sz="2000">
                          <a:effectLst/>
                        </a:rPr>
                        <a:t>-22.65</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spcBef>
                          <a:spcPts val="0"/>
                        </a:spcBef>
                        <a:spcAft>
                          <a:spcPts val="0"/>
                        </a:spcAft>
                      </a:pPr>
                      <a:r>
                        <a:rPr lang="en-US" sz="2000">
                          <a:effectLst/>
                        </a:rPr>
                        <a:t>2.49</a:t>
                      </a:r>
                      <a:endParaRPr lang="en-US" sz="2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004"/>
                  </a:ext>
                </a:extLst>
              </a:tr>
              <a:tr h="0">
                <a:tc>
                  <a:txBody>
                    <a:bodyPr/>
                    <a:lstStyle/>
                    <a:p>
                      <a:pPr marL="0" marR="0">
                        <a:spcBef>
                          <a:spcPts val="0"/>
                        </a:spcBef>
                        <a:spcAft>
                          <a:spcPts val="0"/>
                        </a:spcAft>
                      </a:pPr>
                      <a:r>
                        <a:rPr lang="en-US" sz="2000">
                          <a:effectLst/>
                        </a:rPr>
                        <a:t>Walk</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spcBef>
                          <a:spcPts val="0"/>
                        </a:spcBef>
                        <a:spcAft>
                          <a:spcPts val="0"/>
                        </a:spcAft>
                      </a:pPr>
                      <a:r>
                        <a:rPr lang="en-US" sz="2000">
                          <a:effectLst/>
                        </a:rPr>
                        <a:t>-0.08</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spcBef>
                          <a:spcPts val="0"/>
                        </a:spcBef>
                        <a:spcAft>
                          <a:spcPts val="0"/>
                        </a:spcAft>
                      </a:pPr>
                      <a:r>
                        <a:rPr lang="en-US" sz="2000">
                          <a:effectLst/>
                        </a:rPr>
                        <a:t>0.37</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spcBef>
                          <a:spcPts val="0"/>
                        </a:spcBef>
                        <a:spcAft>
                          <a:spcPts val="0"/>
                        </a:spcAft>
                      </a:pPr>
                      <a:r>
                        <a:rPr lang="en-US" sz="2000">
                          <a:effectLst/>
                        </a:rPr>
                        <a:t>0.93</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spcBef>
                          <a:spcPts val="0"/>
                        </a:spcBef>
                        <a:spcAft>
                          <a:spcPts val="0"/>
                        </a:spcAft>
                      </a:pPr>
                      <a:r>
                        <a:rPr lang="en-US" sz="2000">
                          <a:effectLst/>
                        </a:rPr>
                        <a:t>1.00*</a:t>
                      </a:r>
                      <a:endParaRPr lang="en-US" sz="2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005"/>
                  </a:ext>
                </a:extLst>
              </a:tr>
              <a:tr h="0">
                <a:tc>
                  <a:txBody>
                    <a:bodyPr/>
                    <a:lstStyle/>
                    <a:p>
                      <a:pPr marL="0" marR="0">
                        <a:spcBef>
                          <a:spcPts val="0"/>
                        </a:spcBef>
                        <a:spcAft>
                          <a:spcPts val="0"/>
                        </a:spcAft>
                      </a:pPr>
                      <a:r>
                        <a:rPr lang="en-US" sz="2000" dirty="0">
                          <a:effectLst/>
                        </a:rPr>
                        <a:t>Bike</a:t>
                      </a:r>
                      <a:endParaRPr lang="en-US" sz="20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spcBef>
                          <a:spcPts val="0"/>
                        </a:spcBef>
                        <a:spcAft>
                          <a:spcPts val="0"/>
                        </a:spcAft>
                      </a:pPr>
                      <a:r>
                        <a:rPr lang="en-US" sz="2000">
                          <a:effectLst/>
                        </a:rPr>
                        <a:t>-0.33</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spcBef>
                          <a:spcPts val="0"/>
                        </a:spcBef>
                        <a:spcAft>
                          <a:spcPts val="0"/>
                        </a:spcAft>
                      </a:pPr>
                      <a:r>
                        <a:rPr lang="en-US" sz="2000" dirty="0">
                          <a:effectLst/>
                        </a:rPr>
                        <a:t>-1.55</a:t>
                      </a:r>
                      <a:endParaRPr lang="en-US" sz="20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spcBef>
                          <a:spcPts val="0"/>
                        </a:spcBef>
                        <a:spcAft>
                          <a:spcPts val="0"/>
                        </a:spcAft>
                      </a:pPr>
                      <a:r>
                        <a:rPr lang="en-US" sz="2000" dirty="0">
                          <a:effectLst/>
                        </a:rPr>
                        <a:t>4.29</a:t>
                      </a:r>
                      <a:endParaRPr lang="en-US" sz="20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spcBef>
                          <a:spcPts val="0"/>
                        </a:spcBef>
                        <a:spcAft>
                          <a:spcPts val="0"/>
                        </a:spcAft>
                      </a:pPr>
                      <a:r>
                        <a:rPr lang="en-US" sz="2000" dirty="0">
                          <a:effectLst/>
                        </a:rPr>
                        <a:t>4.62*</a:t>
                      </a:r>
                      <a:endParaRPr lang="en-US" sz="20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006"/>
                  </a:ext>
                </a:extLst>
              </a:tr>
            </a:tbl>
          </a:graphicData>
        </a:graphic>
      </p:graphicFrame>
      <p:sp>
        <p:nvSpPr>
          <p:cNvPr id="47" name="Rectangle 46"/>
          <p:cNvSpPr/>
          <p:nvPr/>
        </p:nvSpPr>
        <p:spPr>
          <a:xfrm>
            <a:off x="28763225" y="6877774"/>
            <a:ext cx="5310036" cy="7725192"/>
          </a:xfrm>
          <a:prstGeom prst="rect">
            <a:avLst/>
          </a:prstGeom>
          <a:noFill/>
        </p:spPr>
        <p:txBody>
          <a:bodyPr wrap="square" rtlCol="0">
            <a:spAutoFit/>
          </a:bodyPr>
          <a:lstStyle/>
          <a:p>
            <a:r>
              <a:rPr lang="en-US" sz="4000" b="1" dirty="0" smtClean="0"/>
              <a:t>Commuting Time</a:t>
            </a:r>
            <a:endParaRPr lang="en-US" sz="4000" b="1" dirty="0"/>
          </a:p>
          <a:p>
            <a:r>
              <a:rPr lang="en-US" sz="2400" dirty="0" smtClean="0"/>
              <a:t>The t-test shows that the changes in commuting time by mode are insignificant except the changes in commuting time of passenger CBD trips, but </a:t>
            </a:r>
            <a:r>
              <a:rPr lang="en-US" sz="2400" dirty="0"/>
              <a:t>the changes in overall commuting time is </a:t>
            </a:r>
            <a:r>
              <a:rPr lang="en-US" sz="2400" dirty="0" smtClean="0"/>
              <a:t>significant. </a:t>
            </a:r>
          </a:p>
          <a:p>
            <a:r>
              <a:rPr lang="en-US" sz="2400" dirty="0" smtClean="0"/>
              <a:t>	We </a:t>
            </a:r>
            <a:r>
              <a:rPr lang="en-US" sz="2400" dirty="0"/>
              <a:t>use mode share as weight to aggregate average commuting time, shown in </a:t>
            </a:r>
            <a:r>
              <a:rPr lang="en-US" sz="2400" dirty="0" smtClean="0"/>
              <a:t>TABLE 2. Only the </a:t>
            </a:r>
            <a:r>
              <a:rPr lang="en-US" sz="2400" dirty="0"/>
              <a:t>average commuting time weighted by mode share of driving trips decreased, </a:t>
            </a:r>
            <a:r>
              <a:rPr lang="en-US" sz="2400" dirty="0" smtClean="0"/>
              <a:t>and the </a:t>
            </a:r>
            <a:r>
              <a:rPr lang="en-US" sz="2400" dirty="0"/>
              <a:t>average commuting time weighted by mode share of trips by all other modes increased. The growth </a:t>
            </a:r>
            <a:r>
              <a:rPr lang="en-US" sz="2400" dirty="0" smtClean="0"/>
              <a:t>in shares of non-driving modes, coupled with longer average travel time of non-driving modes  contributes </a:t>
            </a:r>
            <a:r>
              <a:rPr lang="en-US" sz="2400" dirty="0"/>
              <a:t>to the small increase in average commuting time. </a:t>
            </a:r>
            <a:endParaRPr lang="en-US" sz="2400" b="1" dirty="0"/>
          </a:p>
        </p:txBody>
      </p:sp>
      <p:sp>
        <p:nvSpPr>
          <p:cNvPr id="51" name="Rectangle 50"/>
          <p:cNvSpPr/>
          <p:nvPr/>
        </p:nvSpPr>
        <p:spPr>
          <a:xfrm>
            <a:off x="14433249" y="15753856"/>
            <a:ext cx="4569333" cy="6370975"/>
          </a:xfrm>
          <a:prstGeom prst="rect">
            <a:avLst/>
          </a:prstGeom>
          <a:noFill/>
        </p:spPr>
        <p:txBody>
          <a:bodyPr wrap="square" rtlCol="0">
            <a:spAutoFit/>
          </a:bodyPr>
          <a:lstStyle/>
          <a:p>
            <a:pPr marL="342900" indent="-342900">
              <a:buFont typeface="Wingdings" panose="05000000000000000000" pitchFamily="2" charset="2"/>
              <a:buChar char="Ø"/>
            </a:pPr>
            <a:r>
              <a:rPr lang="en-US" sz="2400" dirty="0" smtClean="0"/>
              <a:t>The growth rate of commuting distance is lower than that of commuting time.</a:t>
            </a:r>
          </a:p>
          <a:p>
            <a:pPr marL="342900" indent="-342900">
              <a:buFont typeface="Wingdings" panose="05000000000000000000" pitchFamily="2" charset="2"/>
              <a:buChar char="Ø"/>
            </a:pPr>
            <a:endParaRPr lang="en-US" sz="2400" dirty="0" smtClean="0"/>
          </a:p>
          <a:p>
            <a:pPr marL="342900" indent="-342900">
              <a:buFont typeface="Wingdings" panose="05000000000000000000" pitchFamily="2" charset="2"/>
              <a:buChar char="Ø"/>
            </a:pPr>
            <a:r>
              <a:rPr lang="en-US" sz="2400" dirty="0" smtClean="0"/>
              <a:t>Suburbanization </a:t>
            </a:r>
            <a:r>
              <a:rPr lang="en-US" sz="2400" dirty="0"/>
              <a:t>leads to increase in travel distance, but travel time does not grow in proportion because of increase in speed. </a:t>
            </a:r>
            <a:endParaRPr lang="en-US" sz="2400" dirty="0" smtClean="0"/>
          </a:p>
          <a:p>
            <a:pPr marL="342900" indent="-342900">
              <a:buFont typeface="Wingdings" panose="05000000000000000000" pitchFamily="2" charset="2"/>
              <a:buChar char="Ø"/>
            </a:pPr>
            <a:endParaRPr lang="en-US" sz="2400" dirty="0" smtClean="0"/>
          </a:p>
          <a:p>
            <a:pPr marL="342900" indent="-342900">
              <a:buFont typeface="Wingdings" panose="05000000000000000000" pitchFamily="2" charset="2"/>
              <a:buChar char="Ø"/>
            </a:pPr>
            <a:r>
              <a:rPr lang="en-US" sz="2400" dirty="0" smtClean="0"/>
              <a:t>The </a:t>
            </a:r>
            <a:r>
              <a:rPr lang="en-US" sz="2400" dirty="0"/>
              <a:t>travel distance of CBD rail trips increased by 34.48 </a:t>
            </a:r>
            <a:r>
              <a:rPr lang="en-US" sz="2400" dirty="0" smtClean="0"/>
              <a:t>percent, while the </a:t>
            </a:r>
            <a:r>
              <a:rPr lang="en-US" sz="2400" dirty="0"/>
              <a:t>travel distance of CBD bus trips increased </a:t>
            </a:r>
            <a:r>
              <a:rPr lang="en-US" sz="2400" dirty="0" smtClean="0"/>
              <a:t>slightly</a:t>
            </a:r>
            <a:r>
              <a:rPr lang="en-US" sz="2400" dirty="0"/>
              <a:t>, confirming </a:t>
            </a:r>
            <a:r>
              <a:rPr lang="en-US" sz="2400" dirty="0" smtClean="0"/>
              <a:t>commuters</a:t>
            </a:r>
            <a:r>
              <a:rPr lang="en-US" sz="2400" dirty="0"/>
              <a:t>’ preference for rail over bus for long trips.</a:t>
            </a:r>
          </a:p>
        </p:txBody>
      </p:sp>
      <p:graphicFrame>
        <p:nvGraphicFramePr>
          <p:cNvPr id="52" name="Table 51"/>
          <p:cNvGraphicFramePr>
            <a:graphicFrameLocks noGrp="1"/>
          </p:cNvGraphicFramePr>
          <p:nvPr>
            <p:extLst>
              <p:ext uri="{D42A27DB-BD31-4B8C-83A1-F6EECF244321}">
                <p14:modId xmlns:p14="http://schemas.microsoft.com/office/powerpoint/2010/main" val="1151165113"/>
              </p:ext>
            </p:extLst>
          </p:nvPr>
        </p:nvGraphicFramePr>
        <p:xfrm>
          <a:off x="21812250" y="24666999"/>
          <a:ext cx="5714999" cy="1712845"/>
        </p:xfrm>
        <a:graphic>
          <a:graphicData uri="http://schemas.openxmlformats.org/drawingml/2006/table">
            <a:tbl>
              <a:tblPr firstRow="1" firstCol="1" bandRow="1">
                <a:tableStyleId>{21E4AEA4-8DFA-4A89-87EB-49C32662AFE0}</a:tableStyleId>
              </a:tblPr>
              <a:tblGrid>
                <a:gridCol w="1904173">
                  <a:extLst>
                    <a:ext uri="{9D8B030D-6E8A-4147-A177-3AD203B41FA5}">
                      <a16:colId xmlns:a16="http://schemas.microsoft.com/office/drawing/2014/main" val="20000"/>
                    </a:ext>
                  </a:extLst>
                </a:gridCol>
                <a:gridCol w="1905413">
                  <a:extLst>
                    <a:ext uri="{9D8B030D-6E8A-4147-A177-3AD203B41FA5}">
                      <a16:colId xmlns:a16="http://schemas.microsoft.com/office/drawing/2014/main" val="20001"/>
                    </a:ext>
                  </a:extLst>
                </a:gridCol>
                <a:gridCol w="1905413">
                  <a:extLst>
                    <a:ext uri="{9D8B030D-6E8A-4147-A177-3AD203B41FA5}">
                      <a16:colId xmlns:a16="http://schemas.microsoft.com/office/drawing/2014/main" val="20003"/>
                    </a:ext>
                  </a:extLst>
                </a:gridCol>
              </a:tblGrid>
              <a:tr h="342569">
                <a:tc>
                  <a:txBody>
                    <a:bodyPr/>
                    <a:lstStyle/>
                    <a:p>
                      <a:pPr marL="0" marR="0" algn="ctr">
                        <a:spcBef>
                          <a:spcPts val="0"/>
                        </a:spcBef>
                        <a:spcAft>
                          <a:spcPts val="0"/>
                        </a:spcAft>
                      </a:pPr>
                      <a:r>
                        <a:rPr lang="en-US" sz="2000" dirty="0">
                          <a:effectLst/>
                        </a:rPr>
                        <a:t>Year</a:t>
                      </a:r>
                      <a:endParaRPr lang="en-US" sz="20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2000" dirty="0">
                          <a:effectLst/>
                        </a:rPr>
                        <a:t>Area</a:t>
                      </a:r>
                      <a:endParaRPr lang="en-US" sz="20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2000" dirty="0" smtClean="0">
                          <a:effectLst/>
                        </a:rPr>
                        <a:t>Proportion (%)</a:t>
                      </a:r>
                      <a:endParaRPr lang="en-US" sz="20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000"/>
                  </a:ext>
                </a:extLst>
              </a:tr>
              <a:tr h="342569">
                <a:tc rowSpan="2">
                  <a:txBody>
                    <a:bodyPr/>
                    <a:lstStyle/>
                    <a:p>
                      <a:pPr marL="0" marR="0" algn="ctr">
                        <a:spcBef>
                          <a:spcPts val="0"/>
                        </a:spcBef>
                        <a:spcAft>
                          <a:spcPts val="0"/>
                        </a:spcAft>
                      </a:pPr>
                      <a:r>
                        <a:rPr lang="en-US" sz="2000" dirty="0">
                          <a:effectLst/>
                        </a:rPr>
                        <a:t>1994</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spcBef>
                          <a:spcPts val="0"/>
                        </a:spcBef>
                        <a:spcAft>
                          <a:spcPts val="0"/>
                        </a:spcAft>
                      </a:pPr>
                      <a:r>
                        <a:rPr lang="en-US" sz="2000">
                          <a:effectLst/>
                        </a:rPr>
                        <a:t>CBD</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r">
                        <a:spcBef>
                          <a:spcPts val="0"/>
                        </a:spcBef>
                        <a:spcAft>
                          <a:spcPts val="0"/>
                        </a:spcAft>
                      </a:pPr>
                      <a:r>
                        <a:rPr lang="en-US" sz="2000" dirty="0">
                          <a:effectLst/>
                        </a:rPr>
                        <a:t>9.86</a:t>
                      </a:r>
                      <a:endParaRPr lang="en-US" sz="20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001"/>
                  </a:ext>
                </a:extLst>
              </a:tr>
              <a:tr h="342569">
                <a:tc vMerge="1">
                  <a:txBody>
                    <a:bodyPr/>
                    <a:lstStyle/>
                    <a:p>
                      <a:endParaRPr lang="en-US"/>
                    </a:p>
                  </a:txBody>
                  <a:tcPr/>
                </a:tc>
                <a:tc>
                  <a:txBody>
                    <a:bodyPr/>
                    <a:lstStyle/>
                    <a:p>
                      <a:pPr marL="0" marR="0">
                        <a:spcBef>
                          <a:spcPts val="0"/>
                        </a:spcBef>
                        <a:spcAft>
                          <a:spcPts val="0"/>
                        </a:spcAft>
                      </a:pPr>
                      <a:r>
                        <a:rPr lang="en-US" sz="2000" dirty="0">
                          <a:effectLst/>
                        </a:rPr>
                        <a:t>non-CBD</a:t>
                      </a:r>
                      <a:endParaRPr lang="en-US" sz="20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r">
                        <a:spcBef>
                          <a:spcPts val="0"/>
                        </a:spcBef>
                        <a:spcAft>
                          <a:spcPts val="0"/>
                        </a:spcAft>
                      </a:pPr>
                      <a:r>
                        <a:rPr lang="en-US" sz="2000">
                          <a:effectLst/>
                        </a:rPr>
                        <a:t>90.14</a:t>
                      </a:r>
                      <a:endParaRPr lang="en-US" sz="2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002"/>
                  </a:ext>
                </a:extLst>
              </a:tr>
              <a:tr h="342569">
                <a:tc rowSpan="2">
                  <a:txBody>
                    <a:bodyPr/>
                    <a:lstStyle/>
                    <a:p>
                      <a:pPr marL="0" marR="0" algn="ctr">
                        <a:spcBef>
                          <a:spcPts val="0"/>
                        </a:spcBef>
                        <a:spcAft>
                          <a:spcPts val="0"/>
                        </a:spcAft>
                      </a:pPr>
                      <a:r>
                        <a:rPr lang="en-US" sz="2000" dirty="0">
                          <a:effectLst/>
                        </a:rPr>
                        <a:t>2011</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spcBef>
                          <a:spcPts val="0"/>
                        </a:spcBef>
                        <a:spcAft>
                          <a:spcPts val="0"/>
                        </a:spcAft>
                      </a:pPr>
                      <a:r>
                        <a:rPr lang="en-US" sz="2000">
                          <a:effectLst/>
                        </a:rPr>
                        <a:t>CBD</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r">
                        <a:spcBef>
                          <a:spcPts val="0"/>
                        </a:spcBef>
                        <a:spcAft>
                          <a:spcPts val="0"/>
                        </a:spcAft>
                      </a:pPr>
                      <a:r>
                        <a:rPr lang="en-US" sz="2000">
                          <a:effectLst/>
                        </a:rPr>
                        <a:t>11.89</a:t>
                      </a:r>
                      <a:endParaRPr lang="en-US" sz="2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003"/>
                  </a:ext>
                </a:extLst>
              </a:tr>
              <a:tr h="342569">
                <a:tc vMerge="1">
                  <a:txBody>
                    <a:bodyPr/>
                    <a:lstStyle/>
                    <a:p>
                      <a:endParaRPr lang="en-US"/>
                    </a:p>
                  </a:txBody>
                  <a:tcPr/>
                </a:tc>
                <a:tc>
                  <a:txBody>
                    <a:bodyPr/>
                    <a:lstStyle/>
                    <a:p>
                      <a:pPr marL="0" marR="0">
                        <a:spcBef>
                          <a:spcPts val="0"/>
                        </a:spcBef>
                        <a:spcAft>
                          <a:spcPts val="0"/>
                        </a:spcAft>
                      </a:pPr>
                      <a:r>
                        <a:rPr lang="en-US" sz="2000" dirty="0">
                          <a:effectLst/>
                        </a:rPr>
                        <a:t>non-CBD</a:t>
                      </a:r>
                      <a:endParaRPr lang="en-US" sz="20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r">
                        <a:spcBef>
                          <a:spcPts val="0"/>
                        </a:spcBef>
                        <a:spcAft>
                          <a:spcPts val="0"/>
                        </a:spcAft>
                      </a:pPr>
                      <a:r>
                        <a:rPr lang="en-US" sz="2000" dirty="0">
                          <a:effectLst/>
                        </a:rPr>
                        <a:t>88.11</a:t>
                      </a:r>
                      <a:endParaRPr lang="en-US" sz="20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004"/>
                  </a:ext>
                </a:extLst>
              </a:tr>
            </a:tbl>
          </a:graphicData>
        </a:graphic>
      </p:graphicFrame>
      <p:sp>
        <p:nvSpPr>
          <p:cNvPr id="57" name="Rectangle 56"/>
          <p:cNvSpPr/>
          <p:nvPr/>
        </p:nvSpPr>
        <p:spPr>
          <a:xfrm>
            <a:off x="28741139" y="28816891"/>
            <a:ext cx="11595304" cy="461665"/>
          </a:xfrm>
          <a:prstGeom prst="rect">
            <a:avLst/>
          </a:prstGeom>
          <a:noFill/>
        </p:spPr>
        <p:txBody>
          <a:bodyPr wrap="square" rtlCol="0">
            <a:spAutoFit/>
          </a:bodyPr>
          <a:lstStyle/>
          <a:p>
            <a:r>
              <a:rPr lang="en-US" sz="2400" i="1" dirty="0"/>
              <a:t>TABLE </a:t>
            </a:r>
            <a:r>
              <a:rPr lang="en-US" sz="2400" i="1" dirty="0" smtClean="0"/>
              <a:t>4. </a:t>
            </a:r>
            <a:r>
              <a:rPr lang="en-US" sz="2400" i="1" dirty="0"/>
              <a:t>Z-test for the speed (</a:t>
            </a:r>
            <a:r>
              <a:rPr lang="en-US" sz="2400" i="1" dirty="0" smtClean="0"/>
              <a:t>miles/hour</a:t>
            </a:r>
            <a:r>
              <a:rPr lang="en-US" sz="2400" i="1" dirty="0"/>
              <a:t>) difference by mode</a:t>
            </a:r>
            <a:endParaRPr lang="en-US" sz="2400" dirty="0"/>
          </a:p>
        </p:txBody>
      </p:sp>
      <p:sp>
        <p:nvSpPr>
          <p:cNvPr id="58" name="Rectangle 57"/>
          <p:cNvSpPr/>
          <p:nvPr/>
        </p:nvSpPr>
        <p:spPr>
          <a:xfrm>
            <a:off x="14146464" y="27058293"/>
            <a:ext cx="13934547" cy="5155257"/>
          </a:xfrm>
          <a:prstGeom prst="rect">
            <a:avLst/>
          </a:prstGeom>
          <a:ln/>
        </p:spPr>
        <p:style>
          <a:lnRef idx="1">
            <a:schemeClr val="accent1"/>
          </a:lnRef>
          <a:fillRef idx="2">
            <a:schemeClr val="accent1"/>
          </a:fillRef>
          <a:effectRef idx="1">
            <a:schemeClr val="accent1"/>
          </a:effectRef>
          <a:fontRef idx="minor">
            <a:schemeClr val="dk1"/>
          </a:fontRef>
        </p:style>
        <p:txBody>
          <a:bodyPr wrap="square" lIns="91440" tIns="91440" rIns="0" bIns="0" rtlCol="0">
            <a:spAutoFit/>
          </a:bodyPr>
          <a:lstStyle/>
          <a:p>
            <a:pPr>
              <a:spcBef>
                <a:spcPts val="600"/>
              </a:spcBef>
            </a:pPr>
            <a:r>
              <a:rPr lang="en-US" sz="4000" b="1" dirty="0">
                <a:latin typeface="Times New Roman" panose="02020603050405020304" pitchFamily="18" charset="0"/>
                <a:cs typeface="Times New Roman" panose="02020603050405020304" pitchFamily="18" charset="0"/>
              </a:rPr>
              <a:t>Conclusion and Discussion</a:t>
            </a:r>
          </a:p>
          <a:p>
            <a:pPr marL="342900" indent="-342900">
              <a:spcBef>
                <a:spcPts val="600"/>
              </a:spcBef>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Commuting </a:t>
            </a:r>
            <a:r>
              <a:rPr lang="en-US" sz="2400" dirty="0">
                <a:latin typeface="Times New Roman" panose="02020603050405020304" pitchFamily="18" charset="0"/>
                <a:cs typeface="Times New Roman" panose="02020603050405020304" pitchFamily="18" charset="0"/>
              </a:rPr>
              <a:t>time increased from 1994 to </a:t>
            </a:r>
            <a:r>
              <a:rPr lang="en-US" sz="2400" dirty="0" smtClean="0">
                <a:latin typeface="Times New Roman" panose="02020603050405020304" pitchFamily="18" charset="0"/>
                <a:cs typeface="Times New Roman" panose="02020603050405020304" pitchFamily="18" charset="0"/>
              </a:rPr>
              <a:t>2011 in Portland region. </a:t>
            </a:r>
            <a:r>
              <a:rPr lang="en-US" sz="2400" dirty="0">
                <a:latin typeface="Times New Roman" panose="02020603050405020304" pitchFamily="18" charset="0"/>
                <a:cs typeface="Times New Roman" panose="02020603050405020304" pitchFamily="18" charset="0"/>
              </a:rPr>
              <a:t>The evidence of analysis does not support stable commuting time hypothesis. </a:t>
            </a:r>
          </a:p>
          <a:p>
            <a:pPr marL="342900" indent="-342900">
              <a:spcBef>
                <a:spcPts val="600"/>
              </a:spcBef>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growth </a:t>
            </a:r>
            <a:r>
              <a:rPr lang="en-US" sz="2400" dirty="0" smtClean="0">
                <a:latin typeface="Times New Roman" panose="02020603050405020304" pitchFamily="18" charset="0"/>
                <a:cs typeface="Times New Roman" panose="02020603050405020304" pitchFamily="18" charset="0"/>
              </a:rPr>
              <a:t>in shares of non-driving modes coupled </a:t>
            </a:r>
            <a:r>
              <a:rPr lang="en-US" sz="2400" dirty="0">
                <a:latin typeface="Times New Roman" panose="02020603050405020304" pitchFamily="18" charset="0"/>
                <a:cs typeface="Times New Roman" panose="02020603050405020304" pitchFamily="18" charset="0"/>
              </a:rPr>
              <a:t>with longer average travel time of non-driving modes </a:t>
            </a:r>
            <a:r>
              <a:rPr lang="en-US" sz="2400" dirty="0" smtClean="0">
                <a:latin typeface="Times New Roman" panose="02020603050405020304" pitchFamily="18" charset="0"/>
                <a:cs typeface="Times New Roman" panose="02020603050405020304" pitchFamily="18" charset="0"/>
              </a:rPr>
              <a:t>contribute </a:t>
            </a:r>
            <a:r>
              <a:rPr lang="en-US" sz="2400" dirty="0">
                <a:latin typeface="Times New Roman" panose="02020603050405020304" pitchFamily="18" charset="0"/>
                <a:cs typeface="Times New Roman" panose="02020603050405020304" pitchFamily="18" charset="0"/>
              </a:rPr>
              <a:t>to the increase in commuting time. </a:t>
            </a:r>
          </a:p>
          <a:p>
            <a:pPr marL="342900" indent="-342900">
              <a:spcBef>
                <a:spcPts val="600"/>
              </a:spcBef>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Driving </a:t>
            </a:r>
            <a:r>
              <a:rPr lang="en-US" sz="2400" dirty="0">
                <a:latin typeface="Times New Roman" panose="02020603050405020304" pitchFamily="18" charset="0"/>
                <a:cs typeface="Times New Roman" panose="02020603050405020304" pitchFamily="18" charset="0"/>
              </a:rPr>
              <a:t>speed has increased during the period though there has been a common perception of worsening traffic congestion. </a:t>
            </a:r>
          </a:p>
          <a:p>
            <a:pPr marL="342900" indent="-342900">
              <a:spcBef>
                <a:spcPts val="600"/>
              </a:spcBef>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evidence of the Portland case indicates that continuous investment in transit and bike infrastructure can </a:t>
            </a:r>
            <a:r>
              <a:rPr lang="en-US" sz="2400" dirty="0" smtClean="0">
                <a:latin typeface="Times New Roman" panose="02020603050405020304" pitchFamily="18" charset="0"/>
                <a:cs typeface="Times New Roman" panose="02020603050405020304" pitchFamily="18" charset="0"/>
              </a:rPr>
              <a:t>reduce </a:t>
            </a:r>
            <a:r>
              <a:rPr lang="en-US" sz="2400" dirty="0">
                <a:latin typeface="Times New Roman" panose="02020603050405020304" pitchFamily="18" charset="0"/>
                <a:cs typeface="Times New Roman" panose="02020603050405020304" pitchFamily="18" charset="0"/>
              </a:rPr>
              <a:t>private vehicle dependence and strengthen the role </a:t>
            </a:r>
            <a:r>
              <a:rPr lang="en-US" sz="2400" dirty="0" smtClean="0">
                <a:latin typeface="Times New Roman" panose="02020603050405020304" pitchFamily="18" charset="0"/>
                <a:cs typeface="Times New Roman" panose="02020603050405020304" pitchFamily="18" charset="0"/>
              </a:rPr>
              <a:t>of </a:t>
            </a:r>
            <a:r>
              <a:rPr lang="en-US" sz="2400" dirty="0">
                <a:latin typeface="Times New Roman" panose="02020603050405020304" pitchFamily="18" charset="0"/>
                <a:cs typeface="Times New Roman" panose="02020603050405020304" pitchFamily="18" charset="0"/>
              </a:rPr>
              <a:t>CBD as employment center</a:t>
            </a:r>
          </a:p>
          <a:p>
            <a:pPr marL="342900" indent="-342900">
              <a:spcBef>
                <a:spcPts val="600"/>
              </a:spcBef>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trip-related and socioeconomic characteristics explain a large proportion of variance in commuting </a:t>
            </a:r>
            <a:r>
              <a:rPr lang="en-US" sz="2400" dirty="0" smtClean="0">
                <a:latin typeface="Times New Roman" panose="02020603050405020304" pitchFamily="18" charset="0"/>
                <a:cs typeface="Times New Roman" panose="02020603050405020304" pitchFamily="18" charset="0"/>
              </a:rPr>
              <a:t>time, and the </a:t>
            </a:r>
            <a:r>
              <a:rPr lang="en-US" sz="2400" dirty="0">
                <a:latin typeface="Times New Roman" panose="02020603050405020304" pitchFamily="18" charset="0"/>
                <a:cs typeface="Times New Roman" panose="02020603050405020304" pitchFamily="18" charset="0"/>
              </a:rPr>
              <a:t>effect of trip-related and socioeconomic characteristics on </a:t>
            </a:r>
            <a:r>
              <a:rPr lang="en-US" sz="2400" dirty="0" smtClean="0">
                <a:latin typeface="Times New Roman" panose="02020603050405020304" pitchFamily="18" charset="0"/>
                <a:cs typeface="Times New Roman" panose="02020603050405020304" pitchFamily="18" charset="0"/>
              </a:rPr>
              <a:t>commuting </a:t>
            </a:r>
            <a:r>
              <a:rPr lang="en-US" sz="2400" dirty="0">
                <a:latin typeface="Times New Roman" panose="02020603050405020304" pitchFamily="18" charset="0"/>
                <a:cs typeface="Times New Roman" panose="02020603050405020304" pitchFamily="18" charset="0"/>
              </a:rPr>
              <a:t>time are significantly different between 1994 and 2011. </a:t>
            </a:r>
          </a:p>
        </p:txBody>
      </p:sp>
      <p:sp>
        <p:nvSpPr>
          <p:cNvPr id="62" name="Rectangle 61"/>
          <p:cNvSpPr/>
          <p:nvPr/>
        </p:nvSpPr>
        <p:spPr>
          <a:xfrm>
            <a:off x="21739012" y="23836002"/>
            <a:ext cx="6223125" cy="830997"/>
          </a:xfrm>
          <a:prstGeom prst="rect">
            <a:avLst/>
          </a:prstGeom>
          <a:noFill/>
        </p:spPr>
        <p:txBody>
          <a:bodyPr wrap="square" rtlCol="0">
            <a:spAutoFit/>
          </a:bodyPr>
          <a:lstStyle/>
          <a:p>
            <a:r>
              <a:rPr lang="en-US" sz="2400" i="1" dirty="0"/>
              <a:t>TABLE </a:t>
            </a:r>
            <a:r>
              <a:rPr lang="en-US" sz="2400" i="1" dirty="0" smtClean="0"/>
              <a:t>1 </a:t>
            </a:r>
            <a:r>
              <a:rPr lang="en-US" sz="2400" i="1" dirty="0"/>
              <a:t>HBW trip volume by area between 1994 and 2011</a:t>
            </a:r>
          </a:p>
        </p:txBody>
      </p:sp>
      <p:sp>
        <p:nvSpPr>
          <p:cNvPr id="64" name="Rectangle 63"/>
          <p:cNvSpPr/>
          <p:nvPr/>
        </p:nvSpPr>
        <p:spPr>
          <a:xfrm>
            <a:off x="14282602" y="23240965"/>
            <a:ext cx="7213674" cy="3293209"/>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4000" b="1" dirty="0" smtClean="0"/>
              <a:t>Trip Distribution </a:t>
            </a:r>
            <a:endParaRPr lang="en-US" sz="4000" b="1" dirty="0"/>
          </a:p>
          <a:p>
            <a:r>
              <a:rPr lang="en-US" sz="2400" dirty="0"/>
              <a:t>The proportion of CBD trips increased during the period. This seems to indicate the importance of CBD areas as employment center has strengthened from 1994 to </a:t>
            </a:r>
            <a:r>
              <a:rPr lang="en-US" sz="2400" dirty="0" smtClean="0"/>
              <a:t>2011, partly because of reverse </a:t>
            </a:r>
            <a:r>
              <a:rPr lang="en-US" sz="2400" dirty="0"/>
              <a:t>of the suburbanization trend since the </a:t>
            </a:r>
            <a:r>
              <a:rPr lang="en-US" sz="2400" dirty="0" smtClean="0"/>
              <a:t>1990s and the </a:t>
            </a:r>
            <a:r>
              <a:rPr lang="en-US" sz="2400" dirty="0"/>
              <a:t>improvement in transit network, particularly the light rail </a:t>
            </a:r>
            <a:r>
              <a:rPr lang="en-US" sz="2400" dirty="0" smtClean="0"/>
              <a:t>network.</a:t>
            </a:r>
            <a:endParaRPr lang="en-US" sz="2400" dirty="0"/>
          </a:p>
        </p:txBody>
      </p:sp>
      <p:sp>
        <p:nvSpPr>
          <p:cNvPr id="69" name="Rectangle 68"/>
          <p:cNvSpPr/>
          <p:nvPr/>
        </p:nvSpPr>
        <p:spPr>
          <a:xfrm>
            <a:off x="14433249" y="6935963"/>
            <a:ext cx="4265921" cy="7725192"/>
          </a:xfrm>
          <a:prstGeom prst="rect">
            <a:avLst/>
          </a:prstGeom>
          <a:noFill/>
        </p:spPr>
        <p:txBody>
          <a:bodyPr wrap="square" rtlCol="0">
            <a:spAutoFit/>
          </a:bodyPr>
          <a:lstStyle/>
          <a:p>
            <a:r>
              <a:rPr lang="en-US" sz="4000" b="1" dirty="0"/>
              <a:t>Mode Share</a:t>
            </a:r>
          </a:p>
          <a:p>
            <a:pPr marL="342900" indent="-342900">
              <a:buFont typeface="Wingdings" panose="05000000000000000000" pitchFamily="2" charset="2"/>
              <a:buChar char="Ø"/>
            </a:pPr>
            <a:r>
              <a:rPr lang="en-US" sz="2400" dirty="0" smtClean="0"/>
              <a:t>Driving is still the dominant mode for </a:t>
            </a:r>
            <a:r>
              <a:rPr lang="en-US" sz="2400" dirty="0"/>
              <a:t>both CBD and non-CBD </a:t>
            </a:r>
            <a:r>
              <a:rPr lang="en-US" sz="2400" dirty="0" smtClean="0"/>
              <a:t>trips</a:t>
            </a:r>
            <a:r>
              <a:rPr lang="en-US" sz="2400" dirty="0"/>
              <a:t>, but </a:t>
            </a:r>
            <a:r>
              <a:rPr lang="en-US" sz="2400" dirty="0" smtClean="0"/>
              <a:t>driving </a:t>
            </a:r>
            <a:r>
              <a:rPr lang="en-US" sz="2400" dirty="0"/>
              <a:t>mode share  decreased from 1994 to 2011.</a:t>
            </a:r>
          </a:p>
          <a:p>
            <a:pPr marL="342900" indent="-342900">
              <a:buFont typeface="Wingdings" panose="05000000000000000000" pitchFamily="2" charset="2"/>
              <a:buChar char="Ø"/>
            </a:pPr>
            <a:endParaRPr lang="en-US" sz="2400" dirty="0" smtClean="0"/>
          </a:p>
          <a:p>
            <a:pPr marL="342900" indent="-342900">
              <a:buFont typeface="Wingdings" panose="05000000000000000000" pitchFamily="2" charset="2"/>
              <a:buChar char="Ø"/>
            </a:pPr>
            <a:r>
              <a:rPr lang="en-US" sz="2400" dirty="0" smtClean="0"/>
              <a:t> </a:t>
            </a:r>
            <a:r>
              <a:rPr lang="en-US" sz="2400" dirty="0"/>
              <a:t>For CBD trips, the total mode share of bus and rail is more than 44 percent in 2011, which is much higher than </a:t>
            </a:r>
            <a:r>
              <a:rPr lang="en-US" sz="2400" dirty="0" smtClean="0"/>
              <a:t>the mode </a:t>
            </a:r>
            <a:r>
              <a:rPr lang="en-US" sz="2400" dirty="0"/>
              <a:t>share of </a:t>
            </a:r>
            <a:r>
              <a:rPr lang="en-US" sz="2400" dirty="0" smtClean="0"/>
              <a:t>driving.</a:t>
            </a:r>
          </a:p>
          <a:p>
            <a:pPr marL="342900" indent="-342900">
              <a:buFont typeface="Wingdings" panose="05000000000000000000" pitchFamily="2" charset="2"/>
              <a:buChar char="Ø"/>
            </a:pPr>
            <a:endParaRPr lang="en-US" sz="2400" dirty="0" smtClean="0"/>
          </a:p>
          <a:p>
            <a:pPr marL="342900" indent="-342900">
              <a:buFont typeface="Wingdings" panose="05000000000000000000" pitchFamily="2" charset="2"/>
              <a:buChar char="Ø"/>
            </a:pPr>
            <a:r>
              <a:rPr lang="en-US" sz="2400" dirty="0" smtClean="0"/>
              <a:t>The </a:t>
            </a:r>
            <a:r>
              <a:rPr lang="en-US" sz="2400" dirty="0"/>
              <a:t>case of Portland shows investment in transit can reduce private vehicle dependence and transit can be the dominant </a:t>
            </a:r>
            <a:r>
              <a:rPr lang="en-US" sz="2400" dirty="0" smtClean="0"/>
              <a:t>mode</a:t>
            </a:r>
            <a:r>
              <a:rPr lang="en-US" sz="2400" dirty="0"/>
              <a:t>.</a:t>
            </a:r>
          </a:p>
        </p:txBody>
      </p:sp>
      <p:sp>
        <p:nvSpPr>
          <p:cNvPr id="77" name="Rectangle 76"/>
          <p:cNvSpPr/>
          <p:nvPr/>
        </p:nvSpPr>
        <p:spPr>
          <a:xfrm>
            <a:off x="37632362" y="30191155"/>
            <a:ext cx="1386773" cy="280152"/>
          </a:xfrm>
          <a:prstGeom prst="rect">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9" name="TextBox 48"/>
          <p:cNvSpPr txBox="1"/>
          <p:nvPr/>
        </p:nvSpPr>
        <p:spPr>
          <a:xfrm>
            <a:off x="925438" y="20223878"/>
            <a:ext cx="12600062" cy="5109091"/>
          </a:xfrm>
          <a:prstGeom prst="rect">
            <a:avLst/>
          </a:prstGeom>
          <a:noFill/>
        </p:spPr>
        <p:txBody>
          <a:bodyPr wrap="square" lIns="365760" rIns="365760" rtlCol="0">
            <a:spAutoFit/>
          </a:bodyPr>
          <a:lstStyle/>
          <a:p>
            <a:r>
              <a:rPr lang="en-US" sz="4000" b="1" dirty="0" smtClean="0"/>
              <a:t>Data </a:t>
            </a:r>
          </a:p>
          <a:p>
            <a:pPr marL="285750" indent="-285750">
              <a:spcBef>
                <a:spcPts val="600"/>
              </a:spcBef>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Two </a:t>
            </a:r>
            <a:r>
              <a:rPr lang="en-US" sz="2400" dirty="0">
                <a:latin typeface="Times New Roman" panose="02020603050405020304" pitchFamily="18" charset="0"/>
                <a:cs typeface="Times New Roman" panose="02020603050405020304" pitchFamily="18" charset="0"/>
              </a:rPr>
              <a:t>comparable travel survey: </a:t>
            </a:r>
          </a:p>
          <a:p>
            <a:pPr marL="742950" lvl="1" indent="-285750">
              <a:spcBef>
                <a:spcPts val="600"/>
              </a:spcBef>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1994 Portland Activity Survey </a:t>
            </a:r>
          </a:p>
          <a:p>
            <a:pPr marL="742950" lvl="1" indent="-285750">
              <a:spcBef>
                <a:spcPts val="600"/>
              </a:spcBef>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2011 Oregon Household Activity </a:t>
            </a:r>
            <a:r>
              <a:rPr lang="en-US" sz="2400" dirty="0" smtClean="0">
                <a:latin typeface="Times New Roman" panose="02020603050405020304" pitchFamily="18" charset="0"/>
                <a:cs typeface="Times New Roman" panose="02020603050405020304" pitchFamily="18" charset="0"/>
              </a:rPr>
              <a:t>Survey</a:t>
            </a:r>
          </a:p>
          <a:p>
            <a:pPr marL="742950" lvl="1" indent="-285750">
              <a:spcBef>
                <a:spcPts val="600"/>
              </a:spcBef>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285750" indent="-285750">
              <a:spcBef>
                <a:spcPts val="600"/>
              </a:spcBef>
              <a:buFont typeface="Arial" panose="020B0604020202020204" pitchFamily="34" charset="0"/>
              <a:buChar char="•"/>
            </a:pPr>
            <a:r>
              <a:rPr lang="en-US" altLang="zh-CN" sz="2400" dirty="0">
                <a:latin typeface="Times New Roman" panose="02020603050405020304" pitchFamily="18" charset="0"/>
                <a:cs typeface="Times New Roman" panose="02020603050405020304" pitchFamily="18" charset="0"/>
              </a:rPr>
              <a:t>Linked commuting trips</a:t>
            </a:r>
          </a:p>
          <a:p>
            <a:pPr marL="742950" lvl="1" indent="-285750">
              <a:spcBef>
                <a:spcPts val="600"/>
              </a:spcBef>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10,366 linked commuting trips: 3476 from 1994 survey; 6890 from 2011 survey</a:t>
            </a:r>
          </a:p>
          <a:p>
            <a:pPr marL="742950" lvl="1" indent="-285750">
              <a:spcBef>
                <a:spcPts val="600"/>
              </a:spcBef>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Six modes: driving, passenger, bus, rail, walk, bike </a:t>
            </a:r>
            <a:endParaRPr lang="en-US" sz="2400" dirty="0" smtClean="0">
              <a:latin typeface="Times New Roman" panose="02020603050405020304" pitchFamily="18" charset="0"/>
              <a:cs typeface="Times New Roman" panose="02020603050405020304" pitchFamily="18" charset="0"/>
            </a:endParaRPr>
          </a:p>
          <a:p>
            <a:pPr marL="742950" lvl="1" indent="-285750">
              <a:spcBef>
                <a:spcPts val="600"/>
              </a:spcBef>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285750" indent="-285750">
              <a:spcBef>
                <a:spcPts val="600"/>
              </a:spcBef>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CBD vs Non-CBD commuting trips </a:t>
            </a:r>
          </a:p>
          <a:p>
            <a:pPr marL="742950" lvl="1" indent="-285750">
              <a:spcBef>
                <a:spcPts val="600"/>
              </a:spcBef>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If a trip has either its origin </a:t>
            </a:r>
            <a:r>
              <a:rPr lang="en-US" sz="2400" dirty="0">
                <a:latin typeface="Times New Roman" panose="02020603050405020304" pitchFamily="18" charset="0"/>
                <a:cs typeface="Times New Roman" panose="02020603050405020304" pitchFamily="18" charset="0"/>
              </a:rPr>
              <a:t>or destination Transportation Analysis Zone (TAZ ) </a:t>
            </a:r>
            <a:r>
              <a:rPr lang="en-US" sz="2400" dirty="0" smtClean="0">
                <a:latin typeface="Times New Roman" panose="02020603050405020304" pitchFamily="18" charset="0"/>
                <a:cs typeface="Times New Roman" panose="02020603050405020304" pitchFamily="18" charset="0"/>
              </a:rPr>
              <a:t>located </a:t>
            </a:r>
            <a:r>
              <a:rPr lang="en-US" sz="2400" dirty="0">
                <a:latin typeface="Times New Roman" panose="02020603050405020304" pitchFamily="18" charset="0"/>
                <a:cs typeface="Times New Roman" panose="02020603050405020304" pitchFamily="18" charset="0"/>
              </a:rPr>
              <a:t>in CBD area, </a:t>
            </a:r>
            <a:r>
              <a:rPr lang="en-US" sz="2400" dirty="0" smtClean="0">
                <a:latin typeface="Times New Roman" panose="02020603050405020304" pitchFamily="18" charset="0"/>
                <a:cs typeface="Times New Roman" panose="02020603050405020304" pitchFamily="18" charset="0"/>
              </a:rPr>
              <a:t>it is </a:t>
            </a:r>
            <a:r>
              <a:rPr lang="en-US" sz="2400" dirty="0">
                <a:latin typeface="Times New Roman" panose="02020603050405020304" pitchFamily="18" charset="0"/>
                <a:cs typeface="Times New Roman" panose="02020603050405020304" pitchFamily="18" charset="0"/>
              </a:rPr>
              <a:t>identified as </a:t>
            </a:r>
            <a:r>
              <a:rPr lang="en-US" sz="2400" dirty="0" smtClean="0">
                <a:latin typeface="Times New Roman" panose="02020603050405020304" pitchFamily="18" charset="0"/>
                <a:cs typeface="Times New Roman" panose="02020603050405020304" pitchFamily="18" charset="0"/>
              </a:rPr>
              <a:t>a CBD </a:t>
            </a:r>
            <a:r>
              <a:rPr lang="en-US" sz="2400" dirty="0">
                <a:latin typeface="Times New Roman" panose="02020603050405020304" pitchFamily="18" charset="0"/>
                <a:cs typeface="Times New Roman" panose="02020603050405020304" pitchFamily="18" charset="0"/>
              </a:rPr>
              <a:t>commuting </a:t>
            </a:r>
            <a:r>
              <a:rPr lang="en-US" sz="2400" dirty="0" smtClean="0">
                <a:latin typeface="Times New Roman" panose="02020603050405020304" pitchFamily="18" charset="0"/>
                <a:cs typeface="Times New Roman" panose="02020603050405020304" pitchFamily="18" charset="0"/>
              </a:rPr>
              <a:t>trip; otherwise a non-CBD trip.</a:t>
            </a:r>
            <a:endParaRPr lang="en-US" sz="2400" dirty="0">
              <a:latin typeface="Times New Roman" panose="02020603050405020304" pitchFamily="18" charset="0"/>
              <a:cs typeface="Times New Roman" panose="02020603050405020304" pitchFamily="18" charset="0"/>
            </a:endParaRPr>
          </a:p>
        </p:txBody>
      </p:sp>
      <p:sp>
        <p:nvSpPr>
          <p:cNvPr id="61" name="Rectangle 60"/>
          <p:cNvSpPr/>
          <p:nvPr/>
        </p:nvSpPr>
        <p:spPr>
          <a:xfrm>
            <a:off x="19359914" y="13964228"/>
            <a:ext cx="8448549" cy="461665"/>
          </a:xfrm>
          <a:prstGeom prst="rect">
            <a:avLst/>
          </a:prstGeom>
          <a:noFill/>
        </p:spPr>
        <p:txBody>
          <a:bodyPr wrap="square" rtlCol="0">
            <a:spAutoFit/>
          </a:bodyPr>
          <a:lstStyle/>
          <a:p>
            <a:r>
              <a:rPr lang="en-US" sz="2400" i="1" dirty="0" smtClean="0"/>
              <a:t>Figure 1</a:t>
            </a:r>
            <a:r>
              <a:rPr lang="en-US" sz="2400" i="1" dirty="0"/>
              <a:t>. Weighted mode share for HBW trips by mode and area</a:t>
            </a:r>
            <a:endParaRPr lang="en-US" sz="2400" dirty="0"/>
          </a:p>
        </p:txBody>
      </p:sp>
      <p:pic>
        <p:nvPicPr>
          <p:cNvPr id="26" name="Picture 2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809085" y="7303792"/>
            <a:ext cx="8572500" cy="6858000"/>
          </a:xfrm>
          <a:prstGeom prst="rect">
            <a:avLst/>
          </a:prstGeom>
        </p:spPr>
      </p:pic>
      <p:graphicFrame>
        <p:nvGraphicFramePr>
          <p:cNvPr id="63" name="Table 62"/>
          <p:cNvGraphicFramePr>
            <a:graphicFrameLocks noGrp="1"/>
          </p:cNvGraphicFramePr>
          <p:nvPr>
            <p:extLst>
              <p:ext uri="{D42A27DB-BD31-4B8C-83A1-F6EECF244321}">
                <p14:modId xmlns:p14="http://schemas.microsoft.com/office/powerpoint/2010/main" val="4231490325"/>
              </p:ext>
            </p:extLst>
          </p:nvPr>
        </p:nvGraphicFramePr>
        <p:xfrm>
          <a:off x="28796968" y="15051397"/>
          <a:ext cx="14332859" cy="2825436"/>
        </p:xfrm>
        <a:graphic>
          <a:graphicData uri="http://schemas.openxmlformats.org/drawingml/2006/table">
            <a:tbl>
              <a:tblPr firstRow="1" firstCol="1" bandRow="1">
                <a:tableStyleId>{21E4AEA4-8DFA-4A89-87EB-49C32662AFE0}</a:tableStyleId>
              </a:tblPr>
              <a:tblGrid>
                <a:gridCol w="1506235">
                  <a:extLst>
                    <a:ext uri="{9D8B030D-6E8A-4147-A177-3AD203B41FA5}">
                      <a16:colId xmlns:a16="http://schemas.microsoft.com/office/drawing/2014/main" val="20000"/>
                    </a:ext>
                  </a:extLst>
                </a:gridCol>
                <a:gridCol w="1613052">
                  <a:extLst>
                    <a:ext uri="{9D8B030D-6E8A-4147-A177-3AD203B41FA5}">
                      <a16:colId xmlns:a16="http://schemas.microsoft.com/office/drawing/2014/main" val="20001"/>
                    </a:ext>
                  </a:extLst>
                </a:gridCol>
                <a:gridCol w="1741526">
                  <a:extLst>
                    <a:ext uri="{9D8B030D-6E8A-4147-A177-3AD203B41FA5}">
                      <a16:colId xmlns:a16="http://schemas.microsoft.com/office/drawing/2014/main" val="20002"/>
                    </a:ext>
                  </a:extLst>
                </a:gridCol>
                <a:gridCol w="1484579">
                  <a:extLst>
                    <a:ext uri="{9D8B030D-6E8A-4147-A177-3AD203B41FA5}">
                      <a16:colId xmlns:a16="http://schemas.microsoft.com/office/drawing/2014/main" val="20003"/>
                    </a:ext>
                  </a:extLst>
                </a:gridCol>
                <a:gridCol w="1413205">
                  <a:extLst>
                    <a:ext uri="{9D8B030D-6E8A-4147-A177-3AD203B41FA5}">
                      <a16:colId xmlns:a16="http://schemas.microsoft.com/office/drawing/2014/main" val="20004"/>
                    </a:ext>
                  </a:extLst>
                </a:gridCol>
                <a:gridCol w="3026257">
                  <a:extLst>
                    <a:ext uri="{9D8B030D-6E8A-4147-A177-3AD203B41FA5}">
                      <a16:colId xmlns:a16="http://schemas.microsoft.com/office/drawing/2014/main" val="20005"/>
                    </a:ext>
                  </a:extLst>
                </a:gridCol>
                <a:gridCol w="2398167">
                  <a:extLst>
                    <a:ext uri="{9D8B030D-6E8A-4147-A177-3AD203B41FA5}">
                      <a16:colId xmlns:a16="http://schemas.microsoft.com/office/drawing/2014/main" val="20006"/>
                    </a:ext>
                  </a:extLst>
                </a:gridCol>
                <a:gridCol w="1149838">
                  <a:extLst>
                    <a:ext uri="{9D8B030D-6E8A-4147-A177-3AD203B41FA5}">
                      <a16:colId xmlns:a16="http://schemas.microsoft.com/office/drawing/2014/main" val="20007"/>
                    </a:ext>
                  </a:extLst>
                </a:gridCol>
              </a:tblGrid>
              <a:tr h="553720">
                <a:tc>
                  <a:txBody>
                    <a:bodyPr/>
                    <a:lstStyle/>
                    <a:p>
                      <a:pPr marL="0" marR="0">
                        <a:lnSpc>
                          <a:spcPct val="107000"/>
                        </a:lnSpc>
                        <a:spcBef>
                          <a:spcPts val="0"/>
                        </a:spcBef>
                        <a:spcAft>
                          <a:spcPts val="0"/>
                        </a:spcAft>
                      </a:pPr>
                      <a:r>
                        <a:rPr lang="en-US" sz="2000" dirty="0">
                          <a:effectLst/>
                        </a:rPr>
                        <a:t>Mode</a:t>
                      </a:r>
                      <a:endParaRPr lang="en-US" sz="20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1994 average travel time</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2011 average travel time</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dirty="0">
                          <a:effectLst/>
                        </a:rPr>
                        <a:t>1994 mode share (%)</a:t>
                      </a:r>
                      <a:endParaRPr lang="en-US" sz="20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dirty="0">
                          <a:effectLst/>
                        </a:rPr>
                        <a:t>2011 mode share (%)</a:t>
                      </a:r>
                      <a:endParaRPr lang="en-US" sz="20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1994 </a:t>
                      </a:r>
                    </a:p>
                    <a:p>
                      <a:pPr marL="0" marR="0">
                        <a:lnSpc>
                          <a:spcPct val="107000"/>
                        </a:lnSpc>
                        <a:spcBef>
                          <a:spcPts val="0"/>
                        </a:spcBef>
                        <a:spcAft>
                          <a:spcPts val="0"/>
                        </a:spcAft>
                      </a:pPr>
                      <a:r>
                        <a:rPr lang="en-US" sz="2000">
                          <a:effectLst/>
                        </a:rPr>
                        <a:t>Travel time weighted by mode share</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dirty="0">
                          <a:effectLst/>
                        </a:rPr>
                        <a:t>2011 Travel time weighted by mode share</a:t>
                      </a:r>
                      <a:endParaRPr lang="en-US" sz="20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dirty="0">
                          <a:effectLst/>
                        </a:rPr>
                        <a:t>% change</a:t>
                      </a:r>
                      <a:endParaRPr lang="en-US" sz="20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000"/>
                  </a:ext>
                </a:extLst>
              </a:tr>
              <a:tr h="139065">
                <a:tc>
                  <a:txBody>
                    <a:bodyPr/>
                    <a:lstStyle/>
                    <a:p>
                      <a:pPr marL="0" marR="0">
                        <a:lnSpc>
                          <a:spcPct val="107000"/>
                        </a:lnSpc>
                        <a:spcBef>
                          <a:spcPts val="0"/>
                        </a:spcBef>
                        <a:spcAft>
                          <a:spcPts val="0"/>
                        </a:spcAft>
                      </a:pPr>
                      <a:r>
                        <a:rPr lang="en-US" sz="2000">
                          <a:effectLst/>
                        </a:rPr>
                        <a:t>Driving</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22.0</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22.6</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86.9</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71.7</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19.109</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16.182</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-15.3</a:t>
                      </a:r>
                      <a:endParaRPr lang="en-US" sz="2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001"/>
                  </a:ext>
                </a:extLst>
              </a:tr>
              <a:tr h="146050">
                <a:tc>
                  <a:txBody>
                    <a:bodyPr/>
                    <a:lstStyle/>
                    <a:p>
                      <a:pPr marL="0" marR="0">
                        <a:lnSpc>
                          <a:spcPct val="107000"/>
                        </a:lnSpc>
                        <a:spcBef>
                          <a:spcPts val="0"/>
                        </a:spcBef>
                        <a:spcAft>
                          <a:spcPts val="0"/>
                        </a:spcAft>
                      </a:pPr>
                      <a:r>
                        <a:rPr lang="en-US" sz="2000">
                          <a:effectLst/>
                        </a:rPr>
                        <a:t>Passenger</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24.1</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20.6</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2.8</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dirty="0">
                          <a:effectLst/>
                        </a:rPr>
                        <a:t>5.1</a:t>
                      </a:r>
                      <a:endParaRPr lang="en-US" sz="20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0.687</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1.043</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51.9</a:t>
                      </a:r>
                      <a:endParaRPr lang="en-US" sz="2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002"/>
                  </a:ext>
                </a:extLst>
              </a:tr>
              <a:tr h="146050">
                <a:tc>
                  <a:txBody>
                    <a:bodyPr/>
                    <a:lstStyle/>
                    <a:p>
                      <a:pPr marL="0" marR="0">
                        <a:lnSpc>
                          <a:spcPct val="107000"/>
                        </a:lnSpc>
                        <a:spcBef>
                          <a:spcPts val="0"/>
                        </a:spcBef>
                        <a:spcAft>
                          <a:spcPts val="0"/>
                        </a:spcAft>
                      </a:pPr>
                      <a:r>
                        <a:rPr lang="en-US" sz="2000">
                          <a:effectLst/>
                        </a:rPr>
                        <a:t>Bus</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42.0</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41.9</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4.2</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6.9</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1.766</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2.881</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63.1</a:t>
                      </a:r>
                      <a:endParaRPr lang="en-US" sz="2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003"/>
                  </a:ext>
                </a:extLst>
              </a:tr>
              <a:tr h="146050">
                <a:tc>
                  <a:txBody>
                    <a:bodyPr/>
                    <a:lstStyle/>
                    <a:p>
                      <a:pPr marL="0" marR="0">
                        <a:lnSpc>
                          <a:spcPct val="107000"/>
                        </a:lnSpc>
                        <a:spcBef>
                          <a:spcPts val="0"/>
                        </a:spcBef>
                        <a:spcAft>
                          <a:spcPts val="0"/>
                        </a:spcAft>
                      </a:pPr>
                      <a:r>
                        <a:rPr lang="en-US" sz="2000">
                          <a:effectLst/>
                        </a:rPr>
                        <a:t>Rail</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56.8</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51.0</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0.8</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4.7</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0.475</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2.417</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408.5</a:t>
                      </a:r>
                      <a:endParaRPr lang="en-US" sz="2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004"/>
                  </a:ext>
                </a:extLst>
              </a:tr>
              <a:tr h="146050">
                <a:tc>
                  <a:txBody>
                    <a:bodyPr/>
                    <a:lstStyle/>
                    <a:p>
                      <a:pPr marL="0" marR="0">
                        <a:lnSpc>
                          <a:spcPct val="107000"/>
                        </a:lnSpc>
                        <a:spcBef>
                          <a:spcPts val="0"/>
                        </a:spcBef>
                        <a:spcAft>
                          <a:spcPts val="0"/>
                        </a:spcAft>
                      </a:pPr>
                      <a:r>
                        <a:rPr lang="en-US" sz="2000">
                          <a:effectLst/>
                        </a:rPr>
                        <a:t>Walk</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11.7</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12.6</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3.9</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5.8</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0.454</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0.724</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59.4</a:t>
                      </a:r>
                      <a:endParaRPr lang="en-US" sz="2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005"/>
                  </a:ext>
                </a:extLst>
              </a:tr>
              <a:tr h="146050">
                <a:tc>
                  <a:txBody>
                    <a:bodyPr/>
                    <a:lstStyle/>
                    <a:p>
                      <a:pPr marL="0" marR="0">
                        <a:lnSpc>
                          <a:spcPct val="107000"/>
                        </a:lnSpc>
                        <a:spcBef>
                          <a:spcPts val="0"/>
                        </a:spcBef>
                        <a:spcAft>
                          <a:spcPts val="0"/>
                        </a:spcAft>
                      </a:pPr>
                      <a:r>
                        <a:rPr lang="en-US" sz="2000">
                          <a:effectLst/>
                        </a:rPr>
                        <a:t>Bike</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dirty="0">
                          <a:effectLst/>
                        </a:rPr>
                        <a:t>26.6</a:t>
                      </a:r>
                      <a:endParaRPr lang="en-US" sz="20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dirty="0">
                          <a:effectLst/>
                        </a:rPr>
                        <a:t>25.8</a:t>
                      </a:r>
                      <a:endParaRPr lang="en-US" sz="20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dirty="0">
                          <a:effectLst/>
                        </a:rPr>
                        <a:t>1.3</a:t>
                      </a:r>
                      <a:endParaRPr lang="en-US" sz="20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5.9</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dirty="0">
                          <a:effectLst/>
                        </a:rPr>
                        <a:t>0.350</a:t>
                      </a:r>
                      <a:endParaRPr lang="en-US" sz="20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a:effectLst/>
                        </a:rPr>
                        <a:t>1.513</a:t>
                      </a:r>
                      <a:endParaRPr lang="en-US" sz="2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nSpc>
                          <a:spcPct val="107000"/>
                        </a:lnSpc>
                        <a:spcBef>
                          <a:spcPts val="0"/>
                        </a:spcBef>
                        <a:spcAft>
                          <a:spcPts val="0"/>
                        </a:spcAft>
                      </a:pPr>
                      <a:r>
                        <a:rPr lang="en-US" sz="2000" dirty="0">
                          <a:effectLst/>
                        </a:rPr>
                        <a:t>332.1</a:t>
                      </a:r>
                      <a:endParaRPr lang="en-US" sz="20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006"/>
                  </a:ext>
                </a:extLst>
              </a:tr>
            </a:tbl>
          </a:graphicData>
        </a:graphic>
      </p:graphicFrame>
      <p:sp>
        <p:nvSpPr>
          <p:cNvPr id="68" name="Rectangle 67"/>
          <p:cNvSpPr/>
          <p:nvPr/>
        </p:nvSpPr>
        <p:spPr>
          <a:xfrm>
            <a:off x="28720768" y="14570857"/>
            <a:ext cx="11595304" cy="461665"/>
          </a:xfrm>
          <a:prstGeom prst="rect">
            <a:avLst/>
          </a:prstGeom>
          <a:noFill/>
        </p:spPr>
        <p:txBody>
          <a:bodyPr wrap="square" rtlCol="0">
            <a:spAutoFit/>
          </a:bodyPr>
          <a:lstStyle/>
          <a:p>
            <a:r>
              <a:rPr lang="en-US" sz="2400" i="1" dirty="0"/>
              <a:t>TABLE </a:t>
            </a:r>
            <a:r>
              <a:rPr lang="en-US" sz="2400" i="1" dirty="0" smtClean="0"/>
              <a:t>2. </a:t>
            </a:r>
            <a:r>
              <a:rPr lang="en-US" sz="2400" i="1" dirty="0"/>
              <a:t>Commuting time (in minutes) and mode share</a:t>
            </a:r>
            <a:endParaRPr lang="en-US" sz="2400" dirty="0"/>
          </a:p>
        </p:txBody>
      </p:sp>
      <p:sp>
        <p:nvSpPr>
          <p:cNvPr id="78" name="Rectangle 77"/>
          <p:cNvSpPr/>
          <p:nvPr/>
        </p:nvSpPr>
        <p:spPr>
          <a:xfrm>
            <a:off x="952914" y="31163973"/>
            <a:ext cx="12545109" cy="1049577"/>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79" name="Rectangle 78"/>
          <p:cNvSpPr/>
          <p:nvPr/>
        </p:nvSpPr>
        <p:spPr>
          <a:xfrm>
            <a:off x="860203" y="30977899"/>
            <a:ext cx="12665297" cy="147732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365760" tIns="274320" rIns="365760" bIns="274320" rtlCol="0">
            <a:spAutoFit/>
          </a:bodyPr>
          <a:lstStyle/>
          <a:p>
            <a:r>
              <a:rPr lang="en-US" sz="2000" b="1" i="1" dirty="0">
                <a:latin typeface="Palatino Linotype" panose="02040502050505030304" pitchFamily="18" charset="0"/>
              </a:rPr>
              <a:t>ACKNOWLEDGEMENTS</a:t>
            </a:r>
          </a:p>
          <a:p>
            <a:r>
              <a:rPr lang="en-US" sz="2000" dirty="0"/>
              <a:t>We would like to acknowledge partial support from the National Institute for Transportation and </a:t>
            </a:r>
            <a:r>
              <a:rPr lang="en-US" sz="2000" dirty="0" smtClean="0"/>
              <a:t>Communities (</a:t>
            </a:r>
            <a:r>
              <a:rPr lang="en-US" sz="2000" dirty="0"/>
              <a:t>NITC) under grant number (NITC-881).</a:t>
            </a:r>
          </a:p>
        </p:txBody>
      </p:sp>
      <p:pic>
        <p:nvPicPr>
          <p:cNvPr id="27" name="Picture 2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9637611" y="15601783"/>
            <a:ext cx="8343900" cy="6675120"/>
          </a:xfrm>
          <a:prstGeom prst="rect">
            <a:avLst/>
          </a:prstGeom>
        </p:spPr>
      </p:pic>
      <p:sp>
        <p:nvSpPr>
          <p:cNvPr id="81" name="Rectangle 80"/>
          <p:cNvSpPr/>
          <p:nvPr/>
        </p:nvSpPr>
        <p:spPr>
          <a:xfrm>
            <a:off x="14160529" y="14945830"/>
            <a:ext cx="13928980" cy="7818329"/>
          </a:xfrm>
          <a:prstGeom prst="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82" name="Rectangle 81"/>
          <p:cNvSpPr/>
          <p:nvPr/>
        </p:nvSpPr>
        <p:spPr>
          <a:xfrm>
            <a:off x="28616729" y="18652334"/>
            <a:ext cx="14698236" cy="2554545"/>
          </a:xfrm>
          <a:prstGeom prst="rect">
            <a:avLst/>
          </a:prstGeom>
          <a:noFill/>
        </p:spPr>
        <p:txBody>
          <a:bodyPr wrap="square" rtlCol="0">
            <a:spAutoFit/>
          </a:bodyPr>
          <a:lstStyle/>
          <a:p>
            <a:r>
              <a:rPr lang="en-US" sz="4000" b="1" dirty="0" smtClean="0"/>
              <a:t>Disaggregate analysis</a:t>
            </a:r>
          </a:p>
          <a:p>
            <a:r>
              <a:rPr lang="en-US" sz="2400" dirty="0" smtClean="0"/>
              <a:t>As shown in the TABLE 3, the trip attributes </a:t>
            </a:r>
            <a:r>
              <a:rPr lang="en-US" sz="2400" dirty="0"/>
              <a:t>and sociodemographic variables explain more than 60 percent variation in commuting time. </a:t>
            </a:r>
            <a:r>
              <a:rPr lang="en-US" sz="2400" dirty="0">
                <a:latin typeface="Times New Roman" panose="02020603050405020304" pitchFamily="18" charset="0"/>
                <a:cs typeface="Times New Roman" panose="02020603050405020304" pitchFamily="18" charset="0"/>
              </a:rPr>
              <a:t>The effect of trip-related and socioeconomic characteristics on commuting time are significantly different between 1994 and 2011. </a:t>
            </a:r>
            <a:r>
              <a:rPr lang="en-US" sz="2400" dirty="0" smtClean="0"/>
              <a:t>The </a:t>
            </a:r>
            <a:r>
              <a:rPr lang="en-US" sz="2400" dirty="0"/>
              <a:t>interaction term between </a:t>
            </a:r>
            <a:r>
              <a:rPr lang="en-US" sz="2400" dirty="0" smtClean="0"/>
              <a:t>a mode </a:t>
            </a:r>
            <a:r>
              <a:rPr lang="en-US" sz="2400" dirty="0"/>
              <a:t>and distance </a:t>
            </a:r>
            <a:r>
              <a:rPr lang="en-US" sz="2400" dirty="0" smtClean="0"/>
              <a:t>represents </a:t>
            </a:r>
            <a:r>
              <a:rPr lang="en-US" sz="2400" dirty="0"/>
              <a:t>the </a:t>
            </a:r>
            <a:r>
              <a:rPr lang="en-US" sz="2400" dirty="0" smtClean="0"/>
              <a:t>average speed </a:t>
            </a:r>
            <a:r>
              <a:rPr lang="en-US" sz="2400" dirty="0"/>
              <a:t>of </a:t>
            </a:r>
            <a:r>
              <a:rPr lang="en-US" sz="2400" dirty="0" smtClean="0"/>
              <a:t>the mode</a:t>
            </a:r>
            <a:r>
              <a:rPr lang="en-US" sz="2400" dirty="0"/>
              <a:t>. For example, the coefficient for </a:t>
            </a:r>
            <a:r>
              <a:rPr lang="en-US" sz="2400" dirty="0" smtClean="0"/>
              <a:t>the interaction </a:t>
            </a:r>
            <a:r>
              <a:rPr lang="en-US" sz="2400" dirty="0"/>
              <a:t>term between driving mode and distance is 1.52. This means it takes 1.52 minutes to drive one mile. </a:t>
            </a:r>
            <a:r>
              <a:rPr lang="en-US" sz="2400" dirty="0" smtClean="0"/>
              <a:t>	</a:t>
            </a:r>
            <a:endParaRPr lang="en-US" sz="2400" dirty="0"/>
          </a:p>
        </p:txBody>
      </p:sp>
      <p:sp>
        <p:nvSpPr>
          <p:cNvPr id="83" name="Rectangle 82"/>
          <p:cNvSpPr/>
          <p:nvPr/>
        </p:nvSpPr>
        <p:spPr>
          <a:xfrm>
            <a:off x="19668878" y="22185869"/>
            <a:ext cx="7716032" cy="461665"/>
          </a:xfrm>
          <a:prstGeom prst="rect">
            <a:avLst/>
          </a:prstGeom>
          <a:noFill/>
        </p:spPr>
        <p:txBody>
          <a:bodyPr wrap="square" rtlCol="0">
            <a:spAutoFit/>
          </a:bodyPr>
          <a:lstStyle/>
          <a:p>
            <a:r>
              <a:rPr lang="en-US" sz="2400" i="1" dirty="0" smtClean="0"/>
              <a:t>Figure 2. </a:t>
            </a:r>
            <a:r>
              <a:rPr lang="en-US" sz="2400" i="1" dirty="0"/>
              <a:t>Average commuting distance </a:t>
            </a:r>
            <a:r>
              <a:rPr lang="en-US" sz="2400" i="1" dirty="0" smtClean="0"/>
              <a:t>by </a:t>
            </a:r>
            <a:r>
              <a:rPr lang="en-US" sz="2400" i="1" dirty="0"/>
              <a:t>mode and </a:t>
            </a:r>
            <a:r>
              <a:rPr lang="en-US" sz="2400" i="1" dirty="0" smtClean="0"/>
              <a:t>area</a:t>
            </a:r>
            <a:endParaRPr lang="en-US" sz="2400" dirty="0"/>
          </a:p>
        </p:txBody>
      </p:sp>
      <p:sp>
        <p:nvSpPr>
          <p:cNvPr id="84" name="Rectangle 83"/>
          <p:cNvSpPr/>
          <p:nvPr/>
        </p:nvSpPr>
        <p:spPr>
          <a:xfrm>
            <a:off x="28676607" y="27249121"/>
            <a:ext cx="14698236" cy="1569660"/>
          </a:xfrm>
          <a:prstGeom prst="rect">
            <a:avLst/>
          </a:prstGeom>
          <a:noFill/>
        </p:spPr>
        <p:txBody>
          <a:bodyPr wrap="square" rtlCol="0">
            <a:spAutoFit/>
          </a:bodyPr>
          <a:lstStyle/>
          <a:p>
            <a:r>
              <a:rPr lang="en-US" sz="2400" dirty="0" smtClean="0"/>
              <a:t>TABLE 4 </a:t>
            </a:r>
            <a:r>
              <a:rPr lang="en-US" sz="2400" dirty="0"/>
              <a:t>shows the results of Z tests </a:t>
            </a:r>
            <a:r>
              <a:rPr lang="en-US" sz="2400" dirty="0" smtClean="0"/>
              <a:t>of the differences </a:t>
            </a:r>
            <a:r>
              <a:rPr lang="en-US" sz="2400" dirty="0"/>
              <a:t>in mode </a:t>
            </a:r>
            <a:r>
              <a:rPr lang="en-US" sz="2400" dirty="0" smtClean="0"/>
              <a:t>speed inferred from regression modes. For </a:t>
            </a:r>
            <a:r>
              <a:rPr lang="en-US" sz="2400" dirty="0"/>
              <a:t>both the CBD and non-CBD trips in 1994 and 2011, the speed difference between driving trips is significant. This suggests </a:t>
            </a:r>
            <a:r>
              <a:rPr lang="en-US" sz="2400" dirty="0" smtClean="0"/>
              <a:t>the average driving </a:t>
            </a:r>
            <a:r>
              <a:rPr lang="en-US" sz="2400" dirty="0"/>
              <a:t>speed increased though there was </a:t>
            </a:r>
            <a:r>
              <a:rPr lang="en-US" sz="2400" dirty="0" smtClean="0"/>
              <a:t>perception of worsening </a:t>
            </a:r>
            <a:r>
              <a:rPr lang="en-US" sz="2400" dirty="0"/>
              <a:t>traffic congestion over the period. </a:t>
            </a:r>
            <a:r>
              <a:rPr lang="en-US" sz="2400" dirty="0" smtClean="0"/>
              <a:t> </a:t>
            </a:r>
            <a:endParaRPr lang="en-US" sz="2400" dirty="0"/>
          </a:p>
        </p:txBody>
      </p:sp>
      <p:sp>
        <p:nvSpPr>
          <p:cNvPr id="85" name="Rectangle 84"/>
          <p:cNvSpPr/>
          <p:nvPr/>
        </p:nvSpPr>
        <p:spPr>
          <a:xfrm>
            <a:off x="28739818" y="21266259"/>
            <a:ext cx="11595304" cy="461665"/>
          </a:xfrm>
          <a:prstGeom prst="rect">
            <a:avLst/>
          </a:prstGeom>
          <a:noFill/>
        </p:spPr>
        <p:txBody>
          <a:bodyPr wrap="square" rtlCol="0">
            <a:spAutoFit/>
          </a:bodyPr>
          <a:lstStyle/>
          <a:p>
            <a:r>
              <a:rPr lang="en-US" sz="2400" i="1" dirty="0"/>
              <a:t>TABLE </a:t>
            </a:r>
            <a:r>
              <a:rPr lang="en-US" sz="2400" i="1" dirty="0" smtClean="0"/>
              <a:t>3. Selected coefficients of regression models </a:t>
            </a:r>
            <a:endParaRPr lang="en-US" sz="2400" i="1" dirty="0"/>
          </a:p>
        </p:txBody>
      </p:sp>
      <p:sp>
        <p:nvSpPr>
          <p:cNvPr id="86" name="Rectangle 85"/>
          <p:cNvSpPr/>
          <p:nvPr/>
        </p:nvSpPr>
        <p:spPr>
          <a:xfrm>
            <a:off x="34734005" y="14056737"/>
            <a:ext cx="8641981" cy="461665"/>
          </a:xfrm>
          <a:prstGeom prst="rect">
            <a:avLst/>
          </a:prstGeom>
          <a:noFill/>
        </p:spPr>
        <p:txBody>
          <a:bodyPr wrap="square" rtlCol="0">
            <a:spAutoFit/>
          </a:bodyPr>
          <a:lstStyle/>
          <a:p>
            <a:r>
              <a:rPr lang="en-US" sz="2400" i="1" dirty="0" smtClean="0"/>
              <a:t>Figure 3. </a:t>
            </a:r>
            <a:r>
              <a:rPr lang="en-US" sz="2400" i="1" dirty="0"/>
              <a:t>Weighted average HBW trip travel time </a:t>
            </a:r>
            <a:r>
              <a:rPr lang="en-US" sz="2400" i="1" dirty="0" smtClean="0"/>
              <a:t>by </a:t>
            </a:r>
            <a:r>
              <a:rPr lang="en-US" sz="2400" i="1" dirty="0"/>
              <a:t>mode and area </a:t>
            </a:r>
            <a:endParaRPr lang="en-US" sz="2400" dirty="0"/>
          </a:p>
        </p:txBody>
      </p:sp>
      <p:sp>
        <p:nvSpPr>
          <p:cNvPr id="5" name="Rectangle 4"/>
          <p:cNvSpPr/>
          <p:nvPr/>
        </p:nvSpPr>
        <p:spPr>
          <a:xfrm>
            <a:off x="28544287" y="6715880"/>
            <a:ext cx="14831699" cy="11496300"/>
          </a:xfrm>
          <a:prstGeom prst="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87" name="Rectangle 86"/>
          <p:cNvSpPr/>
          <p:nvPr/>
        </p:nvSpPr>
        <p:spPr>
          <a:xfrm>
            <a:off x="41972662" y="15978972"/>
            <a:ext cx="1118055" cy="1920240"/>
          </a:xfrm>
          <a:prstGeom prst="rect">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8" name="Rectangle 87"/>
          <p:cNvSpPr/>
          <p:nvPr/>
        </p:nvSpPr>
        <p:spPr>
          <a:xfrm>
            <a:off x="32223240" y="23893114"/>
            <a:ext cx="1188720" cy="615573"/>
          </a:xfrm>
          <a:prstGeom prst="rect">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5" name="Rectangle 68"/>
          <p:cNvSpPr/>
          <p:nvPr/>
        </p:nvSpPr>
        <p:spPr>
          <a:xfrm>
            <a:off x="14343396" y="15062887"/>
            <a:ext cx="6526628" cy="1077218"/>
          </a:xfrm>
          <a:prstGeom prst="rect">
            <a:avLst/>
          </a:prstGeom>
          <a:noFill/>
        </p:spPr>
        <p:txBody>
          <a:bodyPr wrap="square" rtlCol="0">
            <a:spAutoFit/>
          </a:bodyPr>
          <a:lstStyle/>
          <a:p>
            <a:r>
              <a:rPr lang="en-US" sz="4000" b="1" dirty="0" smtClean="0"/>
              <a:t>Commuting Distance</a:t>
            </a:r>
            <a:endParaRPr lang="en-US" sz="4000" b="1" dirty="0"/>
          </a:p>
          <a:p>
            <a:endParaRPr lang="en-US" sz="2400" dirty="0"/>
          </a:p>
        </p:txBody>
      </p:sp>
    </p:spTree>
    <p:extLst>
      <p:ext uri="{BB962C8B-B14F-4D97-AF65-F5344CB8AC3E}">
        <p14:creationId xmlns:p14="http://schemas.microsoft.com/office/powerpoint/2010/main" val="16616142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temp">
      <a:majorFont>
        <a:latin typeface="Palatino Linotype"/>
        <a:ea typeface=""/>
        <a:cs typeface=""/>
      </a:majorFont>
      <a:minorFont>
        <a:latin typeface="Palatino Linotype"/>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5371</TotalTime>
  <Words>1523</Words>
  <Application>Microsoft Office PowerPoint</Application>
  <PresentationFormat>自定义</PresentationFormat>
  <Paragraphs>281</Paragraphs>
  <Slides>1</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vt:i4>
      </vt:variant>
    </vt:vector>
  </HeadingPairs>
  <TitlesOfParts>
    <vt:vector size="10" baseType="lpstr">
      <vt:lpstr>SimSun</vt:lpstr>
      <vt:lpstr>等线</vt:lpstr>
      <vt:lpstr>Arial</vt:lpstr>
      <vt:lpstr>Calibri</vt:lpstr>
      <vt:lpstr>Cambria Math</vt:lpstr>
      <vt:lpstr>Palatino Linotype</vt:lpstr>
      <vt:lpstr>Times New Roman</vt:lpstr>
      <vt:lpstr>Wingdings</vt:lpstr>
      <vt:lpstr>Office Theme</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Kristina Currans</dc:creator>
  <cp:lastModifiedBy>Huajie Yang</cp:lastModifiedBy>
  <cp:revision>318</cp:revision>
  <cp:lastPrinted>2019-01-13T22:48:00Z</cp:lastPrinted>
  <dcterms:created xsi:type="dcterms:W3CDTF">2016-12-16T14:48:14Z</dcterms:created>
  <dcterms:modified xsi:type="dcterms:W3CDTF">2019-01-16T16:44:41Z</dcterms:modified>
</cp:coreProperties>
</file>